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2" r:id="rId1"/>
  </p:sldMasterIdLst>
  <p:notesMasterIdLst>
    <p:notesMasterId r:id="rId92"/>
  </p:notesMasterIdLst>
  <p:sldIdLst>
    <p:sldId id="399" r:id="rId2"/>
    <p:sldId id="259" r:id="rId3"/>
    <p:sldId id="431" r:id="rId4"/>
    <p:sldId id="432" r:id="rId5"/>
    <p:sldId id="366" r:id="rId6"/>
    <p:sldId id="433" r:id="rId7"/>
    <p:sldId id="435" r:id="rId8"/>
    <p:sldId id="434" r:id="rId9"/>
    <p:sldId id="436" r:id="rId10"/>
    <p:sldId id="437" r:id="rId11"/>
    <p:sldId id="260" r:id="rId12"/>
    <p:sldId id="261" r:id="rId13"/>
    <p:sldId id="262" r:id="rId14"/>
    <p:sldId id="305" r:id="rId15"/>
    <p:sldId id="372" r:id="rId16"/>
    <p:sldId id="263" r:id="rId17"/>
    <p:sldId id="428" r:id="rId18"/>
    <p:sldId id="265" r:id="rId19"/>
    <p:sldId id="266" r:id="rId20"/>
    <p:sldId id="375" r:id="rId21"/>
    <p:sldId id="438" r:id="rId22"/>
    <p:sldId id="439" r:id="rId23"/>
    <p:sldId id="267" r:id="rId24"/>
    <p:sldId id="442" r:id="rId25"/>
    <p:sldId id="443" r:id="rId26"/>
    <p:sldId id="277" r:id="rId27"/>
    <p:sldId id="376" r:id="rId28"/>
    <p:sldId id="378" r:id="rId29"/>
    <p:sldId id="379" r:id="rId30"/>
    <p:sldId id="306" r:id="rId31"/>
    <p:sldId id="444" r:id="rId32"/>
    <p:sldId id="380" r:id="rId33"/>
    <p:sldId id="307" r:id="rId34"/>
    <p:sldId id="279" r:id="rId35"/>
    <p:sldId id="299" r:id="rId36"/>
    <p:sldId id="300" r:id="rId37"/>
    <p:sldId id="302" r:id="rId38"/>
    <p:sldId id="301" r:id="rId39"/>
    <p:sldId id="382" r:id="rId40"/>
    <p:sldId id="383" r:id="rId41"/>
    <p:sldId id="445" r:id="rId42"/>
    <p:sldId id="446" r:id="rId43"/>
    <p:sldId id="427" r:id="rId44"/>
    <p:sldId id="447" r:id="rId45"/>
    <p:sldId id="429" r:id="rId46"/>
    <p:sldId id="294" r:id="rId47"/>
    <p:sldId id="384" r:id="rId48"/>
    <p:sldId id="385" r:id="rId49"/>
    <p:sldId id="448" r:id="rId50"/>
    <p:sldId id="387" r:id="rId51"/>
    <p:sldId id="449" r:id="rId52"/>
    <p:sldId id="282" r:id="rId53"/>
    <p:sldId id="283" r:id="rId54"/>
    <p:sldId id="284" r:id="rId55"/>
    <p:sldId id="285" r:id="rId56"/>
    <p:sldId id="286" r:id="rId57"/>
    <p:sldId id="292" r:id="rId58"/>
    <p:sldId id="293" r:id="rId59"/>
    <p:sldId id="400" r:id="rId60"/>
    <p:sldId id="401" r:id="rId61"/>
    <p:sldId id="452" r:id="rId62"/>
    <p:sldId id="451" r:id="rId63"/>
    <p:sldId id="403" r:id="rId64"/>
    <p:sldId id="453" r:id="rId65"/>
    <p:sldId id="404" r:id="rId66"/>
    <p:sldId id="410" r:id="rId67"/>
    <p:sldId id="411" r:id="rId68"/>
    <p:sldId id="405" r:id="rId69"/>
    <p:sldId id="406" r:id="rId70"/>
    <p:sldId id="454" r:id="rId71"/>
    <p:sldId id="455" r:id="rId72"/>
    <p:sldId id="412" r:id="rId73"/>
    <p:sldId id="413" r:id="rId74"/>
    <p:sldId id="414" r:id="rId75"/>
    <p:sldId id="418" r:id="rId76"/>
    <p:sldId id="415" r:id="rId77"/>
    <p:sldId id="416" r:id="rId78"/>
    <p:sldId id="417" r:id="rId79"/>
    <p:sldId id="456" r:id="rId80"/>
    <p:sldId id="420" r:id="rId81"/>
    <p:sldId id="407" r:id="rId82"/>
    <p:sldId id="408" r:id="rId83"/>
    <p:sldId id="457" r:id="rId84"/>
    <p:sldId id="430" r:id="rId85"/>
    <p:sldId id="458" r:id="rId86"/>
    <p:sldId id="422" r:id="rId87"/>
    <p:sldId id="423" r:id="rId88"/>
    <p:sldId id="459" r:id="rId89"/>
    <p:sldId id="424" r:id="rId90"/>
    <p:sldId id="425"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nking Sector Evolution" id="{C17CC033-D071-42BD-9F69-79EC6838EDE8}">
          <p14:sldIdLst>
            <p14:sldId id="399"/>
            <p14:sldId id="259"/>
            <p14:sldId id="431"/>
            <p14:sldId id="432"/>
            <p14:sldId id="366"/>
            <p14:sldId id="433"/>
            <p14:sldId id="435"/>
            <p14:sldId id="434"/>
            <p14:sldId id="436"/>
            <p14:sldId id="437"/>
            <p14:sldId id="260"/>
            <p14:sldId id="261"/>
            <p14:sldId id="262"/>
            <p14:sldId id="305"/>
            <p14:sldId id="372"/>
            <p14:sldId id="263"/>
            <p14:sldId id="428"/>
            <p14:sldId id="265"/>
            <p14:sldId id="266"/>
            <p14:sldId id="375"/>
            <p14:sldId id="438"/>
            <p14:sldId id="439"/>
            <p14:sldId id="267"/>
            <p14:sldId id="442"/>
            <p14:sldId id="443"/>
            <p14:sldId id="277"/>
            <p14:sldId id="376"/>
            <p14:sldId id="378"/>
            <p14:sldId id="379"/>
            <p14:sldId id="306"/>
            <p14:sldId id="444"/>
            <p14:sldId id="380"/>
            <p14:sldId id="307"/>
            <p14:sldId id="279"/>
            <p14:sldId id="299"/>
            <p14:sldId id="300"/>
            <p14:sldId id="302"/>
            <p14:sldId id="301"/>
            <p14:sldId id="382"/>
            <p14:sldId id="383"/>
            <p14:sldId id="445"/>
            <p14:sldId id="446"/>
            <p14:sldId id="427"/>
            <p14:sldId id="447"/>
            <p14:sldId id="429"/>
            <p14:sldId id="294"/>
            <p14:sldId id="384"/>
            <p14:sldId id="385"/>
            <p14:sldId id="448"/>
            <p14:sldId id="387"/>
            <p14:sldId id="449"/>
            <p14:sldId id="282"/>
            <p14:sldId id="283"/>
            <p14:sldId id="284"/>
            <p14:sldId id="285"/>
            <p14:sldId id="286"/>
            <p14:sldId id="292"/>
            <p14:sldId id="293"/>
            <p14:sldId id="400"/>
            <p14:sldId id="401"/>
            <p14:sldId id="452"/>
            <p14:sldId id="451"/>
            <p14:sldId id="403"/>
            <p14:sldId id="453"/>
            <p14:sldId id="404"/>
            <p14:sldId id="410"/>
            <p14:sldId id="411"/>
            <p14:sldId id="405"/>
            <p14:sldId id="406"/>
            <p14:sldId id="454"/>
            <p14:sldId id="455"/>
            <p14:sldId id="412"/>
            <p14:sldId id="413"/>
            <p14:sldId id="414"/>
            <p14:sldId id="418"/>
            <p14:sldId id="415"/>
            <p14:sldId id="416"/>
            <p14:sldId id="417"/>
            <p14:sldId id="456"/>
            <p14:sldId id="420"/>
            <p14:sldId id="407"/>
            <p14:sldId id="408"/>
            <p14:sldId id="457"/>
            <p14:sldId id="430"/>
            <p14:sldId id="458"/>
            <p14:sldId id="422"/>
            <p14:sldId id="423"/>
            <p14:sldId id="459"/>
            <p14:sldId id="424"/>
            <p14:sldId id="4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4660"/>
  </p:normalViewPr>
  <p:slideViewPr>
    <p:cSldViewPr snapToGrid="0">
      <p:cViewPr varScale="1">
        <p:scale>
          <a:sx n="81" d="100"/>
          <a:sy n="81" d="100"/>
        </p:scale>
        <p:origin x="730" y="67"/>
      </p:cViewPr>
      <p:guideLst/>
    </p:cSldViewPr>
  </p:slideViewPr>
  <p:notesTextViewPr>
    <p:cViewPr>
      <p:scale>
        <a:sx n="1" d="1"/>
        <a:sy n="1" d="1"/>
      </p:scale>
      <p:origin x="0" y="0"/>
    </p:cViewPr>
  </p:notesTextViewPr>
  <p:sorterViewPr>
    <p:cViewPr>
      <p:scale>
        <a:sx n="1769" d="2500"/>
        <a:sy n="1769" d="2500"/>
      </p:scale>
      <p:origin x="0" y="-813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5A3F9-16BE-4262-BBA9-E4C29D8CA0AC}" type="datetimeFigureOut">
              <a:rPr lang="en-US" smtClean="0"/>
              <a:t>31-Jan-15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4AF3D-566F-467A-A261-28EF7D584B21}" type="slidenum">
              <a:rPr lang="en-US" smtClean="0"/>
              <a:t>‹#›</a:t>
            </a:fld>
            <a:endParaRPr lang="en-US"/>
          </a:p>
        </p:txBody>
      </p:sp>
    </p:spTree>
    <p:extLst>
      <p:ext uri="{BB962C8B-B14F-4D97-AF65-F5344CB8AC3E}">
        <p14:creationId xmlns:p14="http://schemas.microsoft.com/office/powerpoint/2010/main" val="2627810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 October 24, 1929, the stock market bubble finally burst, as investors began dumping shares en masse. A record 12.9 million shares were traded that day, known as “Black Thursday.”</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12</a:t>
            </a:fld>
            <a:endParaRPr lang="en-US"/>
          </a:p>
        </p:txBody>
      </p:sp>
    </p:spTree>
    <p:extLst>
      <p:ext uri="{BB962C8B-B14F-4D97-AF65-F5344CB8AC3E}">
        <p14:creationId xmlns:p14="http://schemas.microsoft.com/office/powerpoint/2010/main" val="401193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 post office=&gt; poor households</a:t>
            </a:r>
            <a:endParaRPr lang="en-US" dirty="0"/>
          </a:p>
        </p:txBody>
      </p:sp>
      <p:sp>
        <p:nvSpPr>
          <p:cNvPr id="4" name="Slide Number Placeholder 3"/>
          <p:cNvSpPr>
            <a:spLocks noGrp="1"/>
          </p:cNvSpPr>
          <p:nvPr>
            <p:ph type="sldNum" sz="quarter" idx="10"/>
          </p:nvPr>
        </p:nvSpPr>
        <p:spPr/>
        <p:txBody>
          <a:bodyPr/>
          <a:lstStyle/>
          <a:p>
            <a:fld id="{9F399365-5108-4F92-804D-34B2CA58925F}" type="slidenum">
              <a:rPr lang="en-US" smtClean="0"/>
              <a:t>87</a:t>
            </a:fld>
            <a:endParaRPr lang="en-US"/>
          </a:p>
        </p:txBody>
      </p:sp>
    </p:spTree>
    <p:extLst>
      <p:ext uri="{BB962C8B-B14F-4D97-AF65-F5344CB8AC3E}">
        <p14:creationId xmlns:p14="http://schemas.microsoft.com/office/powerpoint/2010/main" val="90274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1959: SBI subsidiaries</a:t>
            </a:r>
          </a:p>
          <a:p>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15</a:t>
            </a:fld>
            <a:endParaRPr lang="en-US"/>
          </a:p>
        </p:txBody>
      </p:sp>
    </p:spTree>
    <p:extLst>
      <p:ext uri="{BB962C8B-B14F-4D97-AF65-F5344CB8AC3E}">
        <p14:creationId xmlns:p14="http://schemas.microsoft.com/office/powerpoint/2010/main" val="1073788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Remember, RBI does NOT  fix the base rate.   It has issued broad guidelines to bank as to how they should arrive at the base rate.  Thus, individual bank itself fixes its own base rate.   </a:t>
            </a:r>
            <a:endParaRPr lang="en-US" dirty="0" smtClean="0">
              <a:effectLst/>
            </a:endParaRPr>
          </a:p>
          <a:p>
            <a:r>
              <a:rPr lang="en-US" sz="1200" b="1" kern="1200" dirty="0" smtClean="0">
                <a:solidFill>
                  <a:schemeClr val="tx1"/>
                </a:solidFill>
                <a:effectLst/>
                <a:latin typeface="+mn-lt"/>
                <a:ea typeface="+mn-ea"/>
                <a:cs typeface="+mn-cs"/>
              </a:rPr>
              <a:t>The calculations of the  BPLR by various banks was not transparent.  In case of BPLR, Banks normally used to take into consideration the factors like cost of funds, administrative costs and a margin over it.  However, such parameters were neither disclosed by banks  nor were same for all the banks.</a:t>
            </a:r>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EA74AF3D-566F-467A-A261-28EF7D584B21}" type="slidenum">
              <a:rPr lang="en-US" smtClean="0"/>
              <a:t>26</a:t>
            </a:fld>
            <a:endParaRPr lang="en-US"/>
          </a:p>
        </p:txBody>
      </p:sp>
    </p:spTree>
    <p:extLst>
      <p:ext uri="{BB962C8B-B14F-4D97-AF65-F5344CB8AC3E}">
        <p14:creationId xmlns:p14="http://schemas.microsoft.com/office/powerpoint/2010/main" val="1988500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Banks cannot lend below Base</a:t>
            </a:r>
            <a:r>
              <a:rPr lang="en-US" baseline="0" dirty="0" smtClean="0"/>
              <a:t> rate.</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27</a:t>
            </a:fld>
            <a:endParaRPr lang="en-US"/>
          </a:p>
        </p:txBody>
      </p:sp>
    </p:spTree>
    <p:extLst>
      <p:ext uri="{BB962C8B-B14F-4D97-AF65-F5344CB8AC3E}">
        <p14:creationId xmlns:p14="http://schemas.microsoft.com/office/powerpoint/2010/main" val="11984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30000" dirty="0" smtClean="0"/>
              <a:t>th</a:t>
            </a:r>
            <a:r>
              <a:rPr lang="en-US" dirty="0" smtClean="0"/>
              <a:t> January</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41</a:t>
            </a:fld>
            <a:endParaRPr lang="en-US"/>
          </a:p>
        </p:txBody>
      </p:sp>
    </p:spTree>
    <p:extLst>
      <p:ext uri="{BB962C8B-B14F-4D97-AF65-F5344CB8AC3E}">
        <p14:creationId xmlns:p14="http://schemas.microsoft.com/office/powerpoint/2010/main" val="1229270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 office=&gt;Five pillars=&gt;</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43</a:t>
            </a:fld>
            <a:endParaRPr lang="en-US"/>
          </a:p>
        </p:txBody>
      </p:sp>
    </p:spTree>
    <p:extLst>
      <p:ext uri="{BB962C8B-B14F-4D97-AF65-F5344CB8AC3E}">
        <p14:creationId xmlns:p14="http://schemas.microsoft.com/office/powerpoint/2010/main" val="4279169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to 2 times Net Monthly Salary, Overdraft limit set up on the existing CSP account, Overdraft amount repayable in 6 EMIs</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66</a:t>
            </a:fld>
            <a:endParaRPr lang="en-US"/>
          </a:p>
        </p:txBody>
      </p:sp>
    </p:spTree>
    <p:extLst>
      <p:ext uri="{BB962C8B-B14F-4D97-AF65-F5344CB8AC3E}">
        <p14:creationId xmlns:p14="http://schemas.microsoft.com/office/powerpoint/2010/main" val="3645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LOGO remind</a:t>
            </a:r>
            <a:endParaRPr lang="en-US"/>
          </a:p>
        </p:txBody>
      </p:sp>
      <p:sp>
        <p:nvSpPr>
          <p:cNvPr id="4" name="Slide Number Placeholder 3"/>
          <p:cNvSpPr>
            <a:spLocks noGrp="1"/>
          </p:cNvSpPr>
          <p:nvPr>
            <p:ph type="sldNum" sz="quarter" idx="10"/>
          </p:nvPr>
        </p:nvSpPr>
        <p:spPr/>
        <p:txBody>
          <a:bodyPr/>
          <a:lstStyle/>
          <a:p>
            <a:fld id="{EA74AF3D-566F-467A-A261-28EF7D584B21}" type="slidenum">
              <a:rPr lang="en-US" smtClean="0"/>
              <a:t>68</a:t>
            </a:fld>
            <a:endParaRPr lang="en-US"/>
          </a:p>
        </p:txBody>
      </p:sp>
    </p:spTree>
    <p:extLst>
      <p:ext uri="{BB962C8B-B14F-4D97-AF65-F5344CB8AC3E}">
        <p14:creationId xmlns:p14="http://schemas.microsoft.com/office/powerpoint/2010/main" val="162215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Universal electronic bank account</a:t>
            </a:r>
            <a:endParaRPr lang="en-US" dirty="0"/>
          </a:p>
        </p:txBody>
      </p:sp>
      <p:sp>
        <p:nvSpPr>
          <p:cNvPr id="4" name="Slide Number Placeholder 3"/>
          <p:cNvSpPr>
            <a:spLocks noGrp="1"/>
          </p:cNvSpPr>
          <p:nvPr>
            <p:ph type="sldNum" sz="quarter" idx="10"/>
          </p:nvPr>
        </p:nvSpPr>
        <p:spPr/>
        <p:txBody>
          <a:bodyPr/>
          <a:lstStyle/>
          <a:p>
            <a:fld id="{DC280E8C-929F-42CD-B15F-88B64032B85D}" type="slidenum">
              <a:rPr lang="en-US" smtClean="0"/>
              <a:t>81</a:t>
            </a:fld>
            <a:endParaRPr lang="en-US"/>
          </a:p>
        </p:txBody>
      </p:sp>
    </p:spTree>
    <p:extLst>
      <p:ext uri="{BB962C8B-B14F-4D97-AF65-F5344CB8AC3E}">
        <p14:creationId xmlns:p14="http://schemas.microsoft.com/office/powerpoint/2010/main" val="2600134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08B9EBBA-996F-894A-B54A-D6246ED52CEA}"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7714662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130178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50005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0528535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31-Jan-15</a:t>
            </a:fld>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83653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02640F58-564D-2B4F-AE67-E407BA4FCF45}" type="datetimeFigureOut">
              <a:rPr lang="en-US" smtClean="0"/>
              <a:pPr/>
              <a:t>31-Jan-15</a:t>
            </a:fld>
            <a:endParaRPr lang="en-US" dirty="0"/>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D57F1E4F-1CFF-5643-939E-217C01CDF565}" type="slidenum">
              <a:rPr lang="en-US" smtClean="0"/>
              <a:pPr/>
              <a:t>‹#›</a:t>
            </a:fld>
            <a:endParaRPr lang="en-US" dirty="0"/>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3352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09B482E8-6E0E-1B4F-B1FD-C69DB9E858D9}" type="datetimeFigureOut">
              <a:rPr lang="en-US" smtClean="0"/>
              <a:pPr/>
              <a:t>31-Jan-15</a:t>
            </a:fld>
            <a:endParaRPr lang="en-US" dirty="0"/>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D57F1E4F-1CFF-5643-939E-217C01CDF565}" type="slidenum">
              <a:rPr lang="en-US" smtClean="0"/>
              <a:pPr/>
              <a:t>‹#›</a:t>
            </a:fld>
            <a:endParaRPr lang="en-US" dirty="0"/>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2691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3A34C8-038E-2045-AF43-DF7DBB8E0E9E}" type="datetimeFigureOut">
              <a:rPr lang="en-US" smtClean="0"/>
              <a:pPr/>
              <a:t>31-Jan-15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471211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31-Jan-15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603804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31-Jan-15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096943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31-Jan-15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06340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31-Jan-15</a:t>
            </a:fld>
            <a:endParaRPr lang="en-US" dirty="0"/>
          </a:p>
        </p:txBody>
      </p:sp>
      <p:sp>
        <p:nvSpPr>
          <p:cNvPr id="5" name="Footer Placeholder 4"/>
          <p:cNvSpPr>
            <a:spLocks noGrp="1"/>
          </p:cNvSpPr>
          <p:nvPr>
            <p:ph type="ftr" sz="quarter" idx="11"/>
          </p:nvPr>
        </p:nvSpPr>
        <p:spPr/>
        <p:txBody>
          <a:bodyPr/>
          <a:lstStyle/>
          <a:p>
            <a:r>
              <a:rPr lang="en-US" smtClean="0"/>
              <a:t>Mrunal.org</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9074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C52C72-DE31-F449-A4ED-4C594FD91407}" type="datetimeFigureOut">
              <a:rPr lang="en-US" smtClean="0"/>
              <a:pPr/>
              <a:t>31-Jan-15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99670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4" name="Picture 1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6200000">
            <a:off x="8719653" y="2505486"/>
            <a:ext cx="6068272" cy="876422"/>
          </a:xfrm>
          <a:prstGeom prst="rect">
            <a:avLst/>
          </a:prstGeom>
          <a:noFill/>
          <a:ln>
            <a:noFill/>
          </a:ln>
        </p:spPr>
      </p:pic>
    </p:spTree>
    <p:extLst>
      <p:ext uri="{BB962C8B-B14F-4D97-AF65-F5344CB8AC3E}">
        <p14:creationId xmlns:p14="http://schemas.microsoft.com/office/powerpoint/2010/main" val="311020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46187"/>
            <a:ext cx="5181600" cy="4930776"/>
          </a:xfrm>
          <a:solidFill>
            <a:schemeClr val="accent1">
              <a:lumMod val="20000"/>
              <a:lumOff val="80000"/>
            </a:schemeClr>
          </a:solidFill>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246187"/>
            <a:ext cx="5181600" cy="4930776"/>
          </a:xfrm>
          <a:solidFill>
            <a:schemeClr val="accent6">
              <a:lumMod val="20000"/>
              <a:lumOff val="80000"/>
            </a:schemeClr>
          </a:solidFill>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31-Jan-15</a:t>
            </a:fld>
            <a:endParaRPr lang="en-US" dirty="0"/>
          </a:p>
        </p:txBody>
      </p:sp>
      <p:sp>
        <p:nvSpPr>
          <p:cNvPr id="6" name="Footer Placeholder 5"/>
          <p:cNvSpPr>
            <a:spLocks noGrp="1"/>
          </p:cNvSpPr>
          <p:nvPr>
            <p:ph type="ftr" sz="quarter" idx="11"/>
          </p:nvPr>
        </p:nvSpPr>
        <p:spPr/>
        <p:txBody>
          <a:bodyPr/>
          <a:lstStyle/>
          <a:p>
            <a:r>
              <a:rPr lang="en-US" smtClean="0"/>
              <a:t>Mrunal.org</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
        <p:nvSpPr>
          <p:cNvPr id="9" name="Title 1"/>
          <p:cNvSpPr>
            <a:spLocks noGrp="1"/>
          </p:cNvSpPr>
          <p:nvPr>
            <p:ph type="title"/>
          </p:nvPr>
        </p:nvSpPr>
        <p:spPr>
          <a:xfrm>
            <a:off x="838200" y="365125"/>
            <a:ext cx="10515600" cy="701675"/>
          </a:xfrm>
          <a:solidFill>
            <a:schemeClr val="accent4">
              <a:lumMod val="20000"/>
              <a:lumOff val="80000"/>
            </a:schemeClr>
          </a:solidFill>
        </p:spPr>
        <p:style>
          <a:lnRef idx="1">
            <a:schemeClr val="accent4"/>
          </a:lnRef>
          <a:fillRef idx="2">
            <a:schemeClr val="accent4"/>
          </a:fillRef>
          <a:effectRef idx="1">
            <a:schemeClr val="accent4"/>
          </a:effectRef>
          <a:fontRef idx="none"/>
        </p:style>
        <p:txBody>
          <a:bodyPr/>
          <a:lstStyle/>
          <a:p>
            <a:r>
              <a:rPr lang="en-US" dirty="0" smtClean="0"/>
              <a:t>Click to edit Master title style</a:t>
            </a:r>
            <a:endParaRPr lang="en-US" dirty="0"/>
          </a:p>
        </p:txBody>
      </p:sp>
    </p:spTree>
    <p:extLst>
      <p:ext uri="{BB962C8B-B14F-4D97-AF65-F5344CB8AC3E}">
        <p14:creationId xmlns:p14="http://schemas.microsoft.com/office/powerpoint/2010/main" val="320245979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088496"/>
            <a:ext cx="5157787" cy="678921"/>
          </a:xfrm>
          <a:solidFill>
            <a:schemeClr val="accent6">
              <a:lumMod val="20000"/>
              <a:lumOff val="80000"/>
            </a:schemeClr>
          </a:solidFill>
        </p:spPr>
        <p:style>
          <a:lnRef idx="1">
            <a:schemeClr val="accent6"/>
          </a:lnRef>
          <a:fillRef idx="2">
            <a:schemeClr val="accent6"/>
          </a:fillRef>
          <a:effectRef idx="1">
            <a:schemeClr val="accent6"/>
          </a:effectRef>
          <a:fontRef idx="none"/>
        </p:style>
        <p:txBody>
          <a:bodyPr anchor="b"/>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1934104"/>
            <a:ext cx="5157787" cy="42555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31-Jan-15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1"/>
          <p:cNvSpPr>
            <a:spLocks noGrp="1"/>
          </p:cNvSpPr>
          <p:nvPr>
            <p:ph type="title"/>
          </p:nvPr>
        </p:nvSpPr>
        <p:spPr>
          <a:xfrm>
            <a:off x="838200" y="365125"/>
            <a:ext cx="10515600" cy="701675"/>
          </a:xfrm>
          <a:solidFill>
            <a:schemeClr val="accent4">
              <a:lumMod val="20000"/>
              <a:lumOff val="80000"/>
            </a:schemeClr>
          </a:solidFill>
        </p:spPr>
        <p:style>
          <a:lnRef idx="1">
            <a:schemeClr val="accent4"/>
          </a:lnRef>
          <a:fillRef idx="2">
            <a:schemeClr val="accent4"/>
          </a:fillRef>
          <a:effectRef idx="1">
            <a:schemeClr val="accent4"/>
          </a:effectRef>
          <a:fontRef idx="none"/>
        </p:style>
        <p:txBody>
          <a:bodyPr/>
          <a:lstStyle/>
          <a:p>
            <a:r>
              <a:rPr lang="en-US" dirty="0" smtClean="0"/>
              <a:t>Click to edit Master title style</a:t>
            </a:r>
            <a:endParaRPr lang="en-US" dirty="0"/>
          </a:p>
        </p:txBody>
      </p:sp>
      <p:sp>
        <p:nvSpPr>
          <p:cNvPr id="11" name="Text Placeholder 2"/>
          <p:cNvSpPr>
            <a:spLocks noGrp="1"/>
          </p:cNvSpPr>
          <p:nvPr>
            <p:ph type="body" idx="13"/>
          </p:nvPr>
        </p:nvSpPr>
        <p:spPr>
          <a:xfrm>
            <a:off x="6196013" y="1088496"/>
            <a:ext cx="5157787" cy="678921"/>
          </a:xfrm>
          <a:solidFill>
            <a:schemeClr val="accent1">
              <a:lumMod val="20000"/>
              <a:lumOff val="80000"/>
            </a:schemeClr>
          </a:solidFill>
        </p:spPr>
        <p:style>
          <a:lnRef idx="1">
            <a:schemeClr val="accent6"/>
          </a:lnRef>
          <a:fillRef idx="2">
            <a:schemeClr val="accent6"/>
          </a:fillRef>
          <a:effectRef idx="1">
            <a:schemeClr val="accent6"/>
          </a:effectRef>
          <a:fontRef idx="none"/>
        </p:style>
        <p:txBody>
          <a:bodyPr anchor="b"/>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pic>
        <p:nvPicPr>
          <p:cNvPr id="12" name="Picture 11"/>
          <p:cNvPicPr>
            <a:picLocks noChangeAspect="1"/>
          </p:cNvPicPr>
          <p:nvPr userDrawn="1"/>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Tree>
    <p:extLst>
      <p:ext uri="{BB962C8B-B14F-4D97-AF65-F5344CB8AC3E}">
        <p14:creationId xmlns:p14="http://schemas.microsoft.com/office/powerpoint/2010/main" val="41840088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cap">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2" name="Picture 1"/>
          <p:cNvPicPr>
            <a:picLocks noChangeAspect="1"/>
          </p:cNvPicPr>
          <p:nvPr/>
        </p:nvPicPr>
        <p:blipFill>
          <a:blip r:embed="rId2"/>
          <a:stretch>
            <a:fillRect/>
          </a:stretch>
        </p:blipFill>
        <p:spPr>
          <a:xfrm>
            <a:off x="4163933" y="5829344"/>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320292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259353" y="646331"/>
            <a:ext cx="3712513" cy="2090552"/>
          </a:xfrm>
          <a:prstGeom prst="flowChartDocumen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88110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1">
              <a:lumMod val="20000"/>
              <a:lumOff val="80000"/>
            </a:schemeClr>
          </a:solidFill>
          <a:ln w="28575"/>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2564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6">
              <a:lumMod val="20000"/>
              <a:lumOff val="80000"/>
            </a:schemeClr>
          </a:solidFill>
          <a:ln w="28575">
            <a:solidFill>
              <a:schemeClr val="accent4">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881533" y="646331"/>
            <a:ext cx="3090333" cy="2090552"/>
          </a:xfrm>
          <a:prstGeom prst="flowChartDocumen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04451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14327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1718733"/>
            <a:ext cx="3053918"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384A92"/>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384A92"/>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570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31-Jan-15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6227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482E8-6E0E-1B4F-B1FD-C69DB9E858D9}" type="datetimeFigureOut">
              <a:rPr lang="en-US" smtClean="0"/>
              <a:pPr/>
              <a:t>31-Jan-15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693181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818" r:id="rId22"/>
    <p:sldLayoutId id="2147483819" r:id="rId23"/>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hyperlink" Target="http://www.iba.org.in/viewmembanks.asp?id=1"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eg"/><Relationship Id="rId1" Type="http://schemas.openxmlformats.org/officeDocument/2006/relationships/slideLayout" Target="../slideLayouts/slideLayout16.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5.gif"/></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 Id="rId5" Type="http://schemas.openxmlformats.org/officeDocument/2006/relationships/image" Target="../media/image40.png"/><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41.jpg"/><Relationship Id="rId5" Type="http://schemas.openxmlformats.org/officeDocument/2006/relationships/image" Target="../media/image39.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hyperlink" Target="http://mrunal.org/2014/10/banking-pm-jan-dhan-yojana-account-salient-features-benefits-limitations-criticism.html" TargetMode="Externa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7.xml"/><Relationship Id="rId5" Type="http://schemas.openxmlformats.org/officeDocument/2006/relationships/image" Target="../media/image44.gif"/><Relationship Id="rId4" Type="http://schemas.openxmlformats.org/officeDocument/2006/relationships/image" Target="../media/image22.jp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Layout" Target="../slideLayouts/slideLayout17.xml"/><Relationship Id="rId5" Type="http://schemas.openxmlformats.org/officeDocument/2006/relationships/image" Target="../media/image22.jpg"/><Relationship Id="rId4" Type="http://schemas.openxmlformats.org/officeDocument/2006/relationships/image" Target="../media/image42.jpg"/></Relationships>
</file>

<file path=ppt/slides/_rels/slide7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2.jpg"/><Relationship Id="rId1" Type="http://schemas.openxmlformats.org/officeDocument/2006/relationships/slideLayout" Target="../slideLayouts/slideLayout17.xml"/><Relationship Id="rId5" Type="http://schemas.openxmlformats.org/officeDocument/2006/relationships/image" Target="../media/image42.jpg"/><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5.png"/><Relationship Id="rId1" Type="http://schemas.openxmlformats.org/officeDocument/2006/relationships/slideLayout" Target="../slideLayouts/slideLayout17.xml"/><Relationship Id="rId4" Type="http://schemas.openxmlformats.org/officeDocument/2006/relationships/image" Target="../media/image48.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hyperlink" Target="http://mrunal.org/2014/12/kisan-vikas-patra-kvp-features-money-laundering-black-money-tax-benefit.html"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FC000"/>
                </a:solidFill>
              </a:rPr>
              <a:t>Banking sector</a:t>
            </a:r>
            <a:endParaRPr lang="en-US" dirty="0"/>
          </a:p>
        </p:txBody>
      </p:sp>
      <p:sp>
        <p:nvSpPr>
          <p:cNvPr id="7" name="Text Placeholder 6"/>
          <p:cNvSpPr>
            <a:spLocks noGrp="1"/>
          </p:cNvSpPr>
          <p:nvPr>
            <p:ph type="body" idx="1"/>
          </p:nvPr>
        </p:nvSpPr>
        <p:spPr>
          <a:xfrm>
            <a:off x="838200" y="2128340"/>
            <a:ext cx="10515600" cy="3168651"/>
          </a:xfrm>
          <a:solidFill>
            <a:schemeClr val="accent1">
              <a:lumMod val="20000"/>
              <a:lumOff val="80000"/>
            </a:schemeClr>
          </a:solidFill>
        </p:spPr>
        <p:txBody>
          <a:bodyPr>
            <a:normAutofit fontScale="92500" lnSpcReduction="10000"/>
          </a:bodyPr>
          <a:lstStyle/>
          <a:p>
            <a:r>
              <a:rPr lang="en-US" strike="sngStrike" dirty="0" smtClean="0">
                <a:solidFill>
                  <a:schemeClr val="tx1"/>
                </a:solidFill>
              </a:rPr>
              <a:t>Theory: Monetary policy</a:t>
            </a:r>
          </a:p>
          <a:p>
            <a:r>
              <a:rPr lang="en-US" dirty="0">
                <a:solidFill>
                  <a:schemeClr val="tx1"/>
                </a:solidFill>
              </a:rPr>
              <a:t>Evolution</a:t>
            </a:r>
          </a:p>
          <a:p>
            <a:r>
              <a:rPr lang="en-US" dirty="0">
                <a:solidFill>
                  <a:schemeClr val="tx1"/>
                </a:solidFill>
              </a:rPr>
              <a:t>New Bank </a:t>
            </a:r>
            <a:r>
              <a:rPr lang="en-US" dirty="0" smtClean="0">
                <a:solidFill>
                  <a:schemeClr val="tx1"/>
                </a:solidFill>
              </a:rPr>
              <a:t>licenses</a:t>
            </a:r>
          </a:p>
          <a:p>
            <a:r>
              <a:rPr lang="en-US" dirty="0" smtClean="0">
                <a:solidFill>
                  <a:schemeClr val="tx1"/>
                </a:solidFill>
              </a:rPr>
              <a:t>Measures for Financial inclusion</a:t>
            </a:r>
            <a:endParaRPr lang="en-US" dirty="0">
              <a:solidFill>
                <a:schemeClr val="tx1"/>
              </a:solidFill>
            </a:endParaRPr>
          </a:p>
          <a:p>
            <a:r>
              <a:rPr lang="en-US" dirty="0">
                <a:solidFill>
                  <a:schemeClr val="tx1"/>
                </a:solidFill>
              </a:rPr>
              <a:t>Banks vs </a:t>
            </a:r>
            <a:r>
              <a:rPr lang="en-US" dirty="0" smtClean="0">
                <a:solidFill>
                  <a:schemeClr val="tx1"/>
                </a:solidFill>
              </a:rPr>
              <a:t>NBFC</a:t>
            </a:r>
            <a:endParaRPr lang="en-US" dirty="0">
              <a:solidFill>
                <a:schemeClr val="tx1"/>
              </a:solidFill>
            </a:endParaRPr>
          </a:p>
        </p:txBody>
      </p:sp>
      <p:sp>
        <p:nvSpPr>
          <p:cNvPr id="4" name="TextBox 3"/>
          <p:cNvSpPr txBox="1"/>
          <p:nvPr/>
        </p:nvSpPr>
        <p:spPr>
          <a:xfrm>
            <a:off x="2094658" y="5626929"/>
            <a:ext cx="8330736" cy="1200329"/>
          </a:xfrm>
          <a:prstGeom prst="rect">
            <a:avLst/>
          </a:prstGeom>
          <a:solidFill>
            <a:srgbClr val="002060"/>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3600" dirty="0" smtClean="0">
                <a:latin typeface="Arial Black" panose="020B0A04020102020204" pitchFamily="34" charset="0"/>
              </a:rPr>
              <a:t>All PowerPoint Slides available at</a:t>
            </a:r>
            <a:r>
              <a:rPr lang="en-US" sz="3600" dirty="0">
                <a:latin typeface="Arial Black" panose="020B0A04020102020204" pitchFamily="34" charset="0"/>
              </a:rPr>
              <a:t> </a:t>
            </a:r>
            <a:r>
              <a:rPr lang="en-US" sz="3600" dirty="0" smtClean="0">
                <a:solidFill>
                  <a:schemeClr val="accent4">
                    <a:lumMod val="60000"/>
                    <a:lumOff val="40000"/>
                  </a:schemeClr>
                </a:solidFill>
                <a:latin typeface="Arial Black" panose="020B0A04020102020204" pitchFamily="34" charset="0"/>
              </a:rPr>
              <a:t>Mrunal.org/Download</a:t>
            </a:r>
          </a:p>
        </p:txBody>
      </p:sp>
    </p:spTree>
    <p:extLst>
      <p:ext uri="{BB962C8B-B14F-4D97-AF65-F5344CB8AC3E}">
        <p14:creationId xmlns:p14="http://schemas.microsoft.com/office/powerpoint/2010/main" val="23317968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Andhra Tamilnadu</a:t>
            </a:r>
            <a:endParaRPr lang="en-US" dirty="0"/>
          </a:p>
        </p:txBody>
      </p:sp>
      <p:sp>
        <p:nvSpPr>
          <p:cNvPr id="8" name="Text Placeholder 7"/>
          <p:cNvSpPr>
            <a:spLocks noGrp="1"/>
          </p:cNvSpPr>
          <p:nvPr>
            <p:ph type="body" sz="quarter" idx="13"/>
          </p:nvPr>
        </p:nvSpPr>
        <p:spPr/>
        <p:txBody>
          <a:bodyPr/>
          <a:lstStyle/>
          <a:p>
            <a:r>
              <a:rPr lang="en-US" dirty="0" err="1" smtClean="0"/>
              <a:t>Desi</a:t>
            </a:r>
            <a:r>
              <a:rPr lang="en-US" dirty="0" smtClean="0"/>
              <a:t> Banks</a:t>
            </a:r>
            <a:endParaRPr lang="en-US" dirty="0"/>
          </a:p>
        </p:txBody>
      </p:sp>
      <p:pic>
        <p:nvPicPr>
          <p:cNvPr id="10" name="Picture 9"/>
          <p:cNvPicPr>
            <a:picLocks noChangeAspect="1"/>
          </p:cNvPicPr>
          <p:nvPr/>
        </p:nvPicPr>
        <p:blipFill>
          <a:blip r:embed="rId2"/>
          <a:stretch>
            <a:fillRect/>
          </a:stretch>
        </p:blipFill>
        <p:spPr>
          <a:xfrm>
            <a:off x="635129" y="66957"/>
            <a:ext cx="6030400" cy="6607220"/>
          </a:xfrm>
          <a:prstGeom prst="rect">
            <a:avLst/>
          </a:prstGeom>
        </p:spPr>
      </p:pic>
      <p:sp>
        <p:nvSpPr>
          <p:cNvPr id="11" name="Title 1"/>
          <p:cNvSpPr txBox="1">
            <a:spLocks/>
          </p:cNvSpPr>
          <p:nvPr/>
        </p:nvSpPr>
        <p:spPr>
          <a:xfrm>
            <a:off x="2799734" y="4435757"/>
            <a:ext cx="5155545" cy="2147923"/>
          </a:xfrm>
          <a:prstGeom prst="leftArrowCallout">
            <a:avLst>
              <a:gd name="adj1" fmla="val 25000"/>
              <a:gd name="adj2" fmla="val 25000"/>
              <a:gd name="adj3" fmla="val 25000"/>
              <a:gd name="adj4" fmla="val 84613"/>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a:pPr>
            <a:r>
              <a:rPr lang="en-US" sz="3600" dirty="0">
                <a:solidFill>
                  <a:schemeClr val="bg1"/>
                </a:solidFill>
                <a:latin typeface="Franklin Gothic Medium Cond" panose="020B0606030402020204" pitchFamily="34" charset="0"/>
              </a:rPr>
              <a:t>Andhra bank: 1923</a:t>
            </a:r>
          </a:p>
          <a:p>
            <a:pPr marL="742950" indent="-742950">
              <a:buFont typeface="+mj-lt"/>
              <a:buAutoNum type="arabicPeriod"/>
            </a:pPr>
            <a:r>
              <a:rPr lang="en-US" sz="3600" dirty="0" smtClean="0">
                <a:solidFill>
                  <a:schemeClr val="bg1"/>
                </a:solidFill>
                <a:latin typeface="Franklin Gothic Medium Cond" panose="020B0606030402020204" pitchFamily="34" charset="0"/>
              </a:rPr>
              <a:t>TN: Indian </a:t>
            </a:r>
            <a:r>
              <a:rPr lang="en-US" sz="3600" dirty="0">
                <a:solidFill>
                  <a:schemeClr val="bg1"/>
                </a:solidFill>
                <a:latin typeface="Franklin Gothic Medium Cond" panose="020B0606030402020204" pitchFamily="34" charset="0"/>
              </a:rPr>
              <a:t>Bank (‘23</a:t>
            </a:r>
            <a:r>
              <a:rPr lang="en-US" sz="3600" dirty="0" smtClean="0">
                <a:solidFill>
                  <a:schemeClr val="bg1"/>
                </a:solidFill>
                <a:latin typeface="Franklin Gothic Medium Cond" panose="020B0606030402020204" pitchFamily="34" charset="0"/>
              </a:rPr>
              <a:t>); Indian </a:t>
            </a:r>
            <a:r>
              <a:rPr lang="en-US" sz="3600" dirty="0">
                <a:solidFill>
                  <a:schemeClr val="bg1"/>
                </a:solidFill>
                <a:latin typeface="Franklin Gothic Medium Cond" panose="020B0606030402020204" pitchFamily="34" charset="0"/>
              </a:rPr>
              <a:t>Overseas bank(‘37)</a:t>
            </a:r>
          </a:p>
          <a:p>
            <a:pPr marL="742950" indent="-742950">
              <a:buFont typeface="+mj-lt"/>
              <a:buAutoNum type="arabicPeriod"/>
            </a:pPr>
            <a:endParaRPr lang="en-US" sz="3600" dirty="0">
              <a:solidFill>
                <a:schemeClr val="bg1"/>
              </a:solidFill>
              <a:latin typeface="Franklin Gothic Medium Cond" panose="020B0606030402020204" pitchFamily="34" charset="0"/>
            </a:endParaRPr>
          </a:p>
          <a:p>
            <a:pPr marL="742950" indent="-742950">
              <a:buFont typeface="+mj-lt"/>
              <a:buAutoNum type="arabicPeriod"/>
            </a:pPr>
            <a:endParaRPr lang="en-US" sz="3600" dirty="0">
              <a:solidFill>
                <a:schemeClr val="bg1"/>
              </a:solidFill>
              <a:latin typeface="Franklin Gothic Medium Cond" panose="020B0606030402020204" pitchFamily="34" charset="0"/>
            </a:endParaRPr>
          </a:p>
        </p:txBody>
      </p:sp>
      <p:pic>
        <p:nvPicPr>
          <p:cNvPr id="3" name="Content Placeholder 2"/>
          <p:cNvPicPr>
            <a:picLocks noGrp="1" noChangeAspect="1"/>
          </p:cNvPicPr>
          <p:nvPr>
            <p:ph sz="quarter" idx="14"/>
          </p:nvPr>
        </p:nvPicPr>
        <p:blipFill>
          <a:blip r:embed="rId3"/>
          <a:stretch>
            <a:fillRect/>
          </a:stretch>
        </p:blipFill>
        <p:spPr>
          <a:xfrm>
            <a:off x="9027509" y="2216477"/>
            <a:ext cx="2797851" cy="4457700"/>
          </a:xfrm>
          <a:prstGeom prst="rect">
            <a:avLst/>
          </a:prstGeom>
        </p:spPr>
      </p:pic>
    </p:spTree>
    <p:extLst>
      <p:ext uri="{BB962C8B-B14F-4D97-AF65-F5344CB8AC3E}">
        <p14:creationId xmlns:p14="http://schemas.microsoft.com/office/powerpoint/2010/main" val="33995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b="1" dirty="0" err="1"/>
              <a:t>Firangi</a:t>
            </a:r>
            <a:r>
              <a:rPr lang="en-US" b="1" dirty="0"/>
              <a:t> </a:t>
            </a:r>
            <a:r>
              <a:rPr lang="en-US" b="1" dirty="0" smtClean="0"/>
              <a:t>Banks</a:t>
            </a:r>
            <a:endParaRPr lang="en-US" b="1" dirty="0"/>
          </a:p>
        </p:txBody>
      </p:sp>
      <p:sp>
        <p:nvSpPr>
          <p:cNvPr id="3" name="Content Placeholder 2"/>
          <p:cNvSpPr>
            <a:spLocks noGrp="1"/>
          </p:cNvSpPr>
          <p:nvPr>
            <p:ph sz="half" idx="2"/>
          </p:nvPr>
        </p:nvSpPr>
        <p:spPr/>
        <p:txBody>
          <a:bodyPr>
            <a:normAutofit/>
          </a:bodyPr>
          <a:lstStyle/>
          <a:p>
            <a:r>
              <a:rPr lang="en-US" sz="3600" dirty="0" smtClean="0"/>
              <a:t>Bombay, Bengal, Madras Presidency=&gt; Imperial Bank’21 =&gt;SBI’55</a:t>
            </a:r>
          </a:p>
          <a:p>
            <a:r>
              <a:rPr lang="en-US" sz="3600" dirty="0" smtClean="0"/>
              <a:t>British Army, Bureaucrats, Judges, merchants</a:t>
            </a:r>
          </a:p>
        </p:txBody>
      </p:sp>
      <p:sp>
        <p:nvSpPr>
          <p:cNvPr id="4" name="Content Placeholder 3"/>
          <p:cNvSpPr>
            <a:spLocks noGrp="1"/>
          </p:cNvSpPr>
          <p:nvPr>
            <p:ph sz="quarter" idx="4"/>
          </p:nvPr>
        </p:nvSpPr>
        <p:spPr/>
        <p:txBody>
          <a:bodyPr>
            <a:normAutofit/>
          </a:bodyPr>
          <a:lstStyle/>
          <a:p>
            <a:r>
              <a:rPr lang="en-US" dirty="0" smtClean="0"/>
              <a:t>Allahabad Bank, PNB, </a:t>
            </a:r>
            <a:r>
              <a:rPr lang="en-US" dirty="0" err="1" smtClean="0"/>
              <a:t>BoB</a:t>
            </a:r>
            <a:r>
              <a:rPr lang="en-US" dirty="0" smtClean="0"/>
              <a:t>, </a:t>
            </a:r>
            <a:r>
              <a:rPr lang="en-US" dirty="0" err="1" smtClean="0"/>
              <a:t>Canara</a:t>
            </a:r>
            <a:endParaRPr lang="en-US" dirty="0" smtClean="0"/>
          </a:p>
          <a:p>
            <a:r>
              <a:rPr lang="en-US" dirty="0" smtClean="0"/>
              <a:t>Focus: Foreign trade, Merchants</a:t>
            </a:r>
          </a:p>
          <a:p>
            <a:r>
              <a:rPr lang="en-US" dirty="0" smtClean="0"/>
              <a:t>Local=&gt;Shroff, Moneylenders. </a:t>
            </a:r>
            <a:endParaRPr lang="en-US" sz="4000" dirty="0"/>
          </a:p>
        </p:txBody>
      </p:sp>
      <p:sp>
        <p:nvSpPr>
          <p:cNvPr id="7" name="Text Placeholder 6"/>
          <p:cNvSpPr>
            <a:spLocks noGrp="1"/>
          </p:cNvSpPr>
          <p:nvPr>
            <p:ph type="body" idx="13"/>
          </p:nvPr>
        </p:nvSpPr>
        <p:spPr/>
        <p:txBody>
          <a:bodyPr/>
          <a:lstStyle/>
          <a:p>
            <a:r>
              <a:rPr lang="en-US" dirty="0" err="1"/>
              <a:t>Swadeshi</a:t>
            </a:r>
            <a:r>
              <a:rPr lang="en-US" dirty="0"/>
              <a:t> </a:t>
            </a:r>
            <a:r>
              <a:rPr lang="en-US" dirty="0" smtClean="0"/>
              <a:t>Banks</a:t>
            </a:r>
            <a:endParaRPr lang="en-US" dirty="0"/>
          </a:p>
        </p:txBody>
      </p:sp>
      <p:sp>
        <p:nvSpPr>
          <p:cNvPr id="5" name="Title 1"/>
          <p:cNvSpPr txBox="1">
            <a:spLocks/>
          </p:cNvSpPr>
          <p:nvPr/>
        </p:nvSpPr>
        <p:spPr>
          <a:xfrm>
            <a:off x="1503931" y="5100370"/>
            <a:ext cx="8987287" cy="894332"/>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rPr>
              <a:t>Financial inclusion </a:t>
            </a:r>
            <a:r>
              <a:rPr lang="en-US" dirty="0" smtClean="0">
                <a:latin typeface="Franklin Gothic Book" panose="020B0503020102020204" pitchFamily="34" charset="0"/>
              </a:rPr>
              <a:t>_____.(high / low)</a:t>
            </a:r>
            <a:endParaRPr lang="en-US" dirty="0">
              <a:latin typeface="Franklin Gothic Book" panose="020B0503020102020204" pitchFamily="34" charset="0"/>
            </a:endParaRPr>
          </a:p>
        </p:txBody>
      </p:sp>
    </p:spTree>
    <p:extLst>
      <p:ext uri="{BB962C8B-B14F-4D97-AF65-F5344CB8AC3E}">
        <p14:creationId xmlns:p14="http://schemas.microsoft.com/office/powerpoint/2010/main" val="3149346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hehindu.com/multimedia/dynamic/00900/RBI_900449f.jpg"/>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882063" y="2250285"/>
            <a:ext cx="3089275" cy="23898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pPr marL="914400" indent="-914400">
              <a:buFont typeface="+mj-lt"/>
              <a:buAutoNum type="arabicPeriod"/>
            </a:pPr>
            <a:r>
              <a:rPr lang="en-US" sz="6000" dirty="0" smtClean="0"/>
              <a:t>By 30s: 1200+ banks</a:t>
            </a:r>
          </a:p>
          <a:p>
            <a:pPr marL="914400" indent="-914400">
              <a:buFont typeface="+mj-lt"/>
              <a:buAutoNum type="arabicPeriod"/>
            </a:pPr>
            <a:r>
              <a:rPr lang="en-US" sz="6000" dirty="0" smtClean="0"/>
              <a:t>Only company law</a:t>
            </a:r>
          </a:p>
          <a:p>
            <a:pPr marL="914400" indent="-914400">
              <a:buFont typeface="+mj-lt"/>
              <a:buAutoNum type="arabicPeriod"/>
            </a:pPr>
            <a:r>
              <a:rPr lang="en-US" sz="6000" dirty="0" smtClean="0"/>
              <a:t>30s Great depression =&gt;defaults</a:t>
            </a:r>
          </a:p>
          <a:p>
            <a:pPr marL="914400" indent="-914400">
              <a:buFont typeface="+mj-lt"/>
              <a:buAutoNum type="arabicPeriod"/>
            </a:pPr>
            <a:r>
              <a:rPr lang="en-US" sz="6000" dirty="0" smtClean="0"/>
              <a:t>1934 RBI</a:t>
            </a:r>
          </a:p>
          <a:p>
            <a:pPr marL="514350" indent="-514350">
              <a:buFont typeface="+mj-lt"/>
              <a:buAutoNum type="arabicPeriod"/>
            </a:pPr>
            <a:endParaRPr lang="en-US" sz="4800" dirty="0" smtClean="0"/>
          </a:p>
          <a:p>
            <a:pPr marL="514350" indent="-514350">
              <a:buFont typeface="+mj-lt"/>
              <a:buAutoNum type="arabicPeriod"/>
            </a:pPr>
            <a:endParaRPr lang="en-US" sz="4800" dirty="0" smtClean="0"/>
          </a:p>
        </p:txBody>
      </p:sp>
      <p:sp>
        <p:nvSpPr>
          <p:cNvPr id="2" name="Title 1"/>
          <p:cNvSpPr>
            <a:spLocks noGrp="1"/>
          </p:cNvSpPr>
          <p:nvPr>
            <p:ph type="title"/>
          </p:nvPr>
        </p:nvSpPr>
        <p:spPr/>
        <p:txBody>
          <a:bodyPr>
            <a:normAutofit/>
          </a:bodyPr>
          <a:lstStyle/>
          <a:p>
            <a:r>
              <a:rPr lang="en-US" dirty="0" smtClean="0"/>
              <a:t>Birth of RBI</a:t>
            </a:r>
            <a:endParaRPr lang="en-US" dirty="0"/>
          </a:p>
        </p:txBody>
      </p:sp>
      <p:sp>
        <p:nvSpPr>
          <p:cNvPr id="4" name="Text Placeholder 3"/>
          <p:cNvSpPr>
            <a:spLocks noGrp="1"/>
          </p:cNvSpPr>
          <p:nvPr>
            <p:ph type="body" sz="quarter" idx="13"/>
          </p:nvPr>
        </p:nvSpPr>
        <p:spPr/>
        <p:txBody>
          <a:bodyPr/>
          <a:lstStyle/>
          <a:p>
            <a:r>
              <a:rPr lang="en-US" dirty="0" smtClean="0"/>
              <a:t>Pre-</a:t>
            </a:r>
            <a:r>
              <a:rPr lang="en-US" dirty="0" err="1" smtClean="0"/>
              <a:t>Indp</a:t>
            </a:r>
            <a:r>
              <a:rPr lang="en-US" dirty="0" smtClean="0"/>
              <a:t>.</a:t>
            </a:r>
            <a:endParaRPr lang="en-US" dirty="0"/>
          </a:p>
        </p:txBody>
      </p:sp>
    </p:spTree>
    <p:extLst>
      <p:ext uri="{BB962C8B-B14F-4D97-AF65-F5344CB8AC3E}">
        <p14:creationId xmlns:p14="http://schemas.microsoft.com/office/powerpoint/2010/main" val="1731950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curator.com/blog/Karsh_Nehru_Jawaharlal_01.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9080500" y="2266950"/>
            <a:ext cx="2667000" cy="3362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sz="4000" dirty="0" smtClean="0"/>
              <a:t>SBI, ICICI, PNB, </a:t>
            </a:r>
            <a:r>
              <a:rPr lang="en-US" sz="4000" dirty="0" err="1" smtClean="0"/>
              <a:t>BoB</a:t>
            </a:r>
            <a:r>
              <a:rPr lang="en-US" sz="4000" dirty="0" smtClean="0"/>
              <a:t>.</a:t>
            </a:r>
          </a:p>
          <a:p>
            <a:r>
              <a:rPr lang="en-US" sz="4000" dirty="0" smtClean="0">
                <a:solidFill>
                  <a:srgbClr val="FFFF00"/>
                </a:solidFill>
              </a:rPr>
              <a:t>Focus</a:t>
            </a:r>
            <a:r>
              <a:rPr lang="en-US" sz="4000" dirty="0" smtClean="0"/>
              <a:t>: merchant, industrial houses</a:t>
            </a:r>
          </a:p>
          <a:p>
            <a:r>
              <a:rPr lang="en-US" sz="4000" dirty="0" smtClean="0"/>
              <a:t>Branch increase </a:t>
            </a:r>
            <a:r>
              <a:rPr lang="en-US" sz="4000" b="1" dirty="0" smtClean="0">
                <a:solidFill>
                  <a:srgbClr val="00B050"/>
                </a:solidFill>
              </a:rPr>
              <a:t>YES</a:t>
            </a:r>
          </a:p>
          <a:p>
            <a:r>
              <a:rPr lang="en-US" sz="4000" dirty="0" smtClean="0"/>
              <a:t>Rural penetration </a:t>
            </a:r>
            <a:r>
              <a:rPr lang="en-US" sz="4000" b="1" dirty="0" smtClean="0">
                <a:solidFill>
                  <a:srgbClr val="FF0000"/>
                </a:solidFill>
              </a:rPr>
              <a:t>NO</a:t>
            </a:r>
          </a:p>
          <a:p>
            <a:r>
              <a:rPr lang="en-US" sz="4000" dirty="0" smtClean="0"/>
              <a:t>Help in FYP </a:t>
            </a:r>
            <a:r>
              <a:rPr lang="en-US" sz="4000" dirty="0"/>
              <a:t>achievement </a:t>
            </a:r>
            <a:r>
              <a:rPr lang="en-US" sz="4000" b="1" dirty="0" smtClean="0">
                <a:solidFill>
                  <a:srgbClr val="FF0000"/>
                </a:solidFill>
              </a:rPr>
              <a:t>NO</a:t>
            </a:r>
            <a:endParaRPr lang="en-US" sz="4000" b="1" dirty="0">
              <a:solidFill>
                <a:srgbClr val="FF0000"/>
              </a:solidFill>
            </a:endParaRPr>
          </a:p>
          <a:p>
            <a:r>
              <a:rPr lang="en-US" sz="4000" dirty="0" smtClean="0"/>
              <a:t>Nexus of industrial houses </a:t>
            </a:r>
            <a:r>
              <a:rPr lang="en-US" sz="4000" dirty="0" err="1" smtClean="0"/>
              <a:t>vs</a:t>
            </a:r>
            <a:r>
              <a:rPr lang="en-US" sz="4000" dirty="0" smtClean="0"/>
              <a:t> banks.</a:t>
            </a:r>
          </a:p>
        </p:txBody>
      </p:sp>
      <p:sp>
        <p:nvSpPr>
          <p:cNvPr id="2" name="Title 1"/>
          <p:cNvSpPr>
            <a:spLocks noGrp="1"/>
          </p:cNvSpPr>
          <p:nvPr>
            <p:ph type="title"/>
          </p:nvPr>
        </p:nvSpPr>
        <p:spPr/>
        <p:txBody>
          <a:bodyPr>
            <a:normAutofit/>
          </a:bodyPr>
          <a:lstStyle/>
          <a:p>
            <a:r>
              <a:rPr lang="en-US" dirty="0" smtClean="0"/>
              <a:t>Post-independence</a:t>
            </a:r>
            <a:endParaRPr lang="en-US" dirty="0"/>
          </a:p>
        </p:txBody>
      </p:sp>
      <p:sp>
        <p:nvSpPr>
          <p:cNvPr id="4" name="Text Placeholder 3"/>
          <p:cNvSpPr>
            <a:spLocks noGrp="1"/>
          </p:cNvSpPr>
          <p:nvPr>
            <p:ph type="body" sz="quarter" idx="13"/>
          </p:nvPr>
        </p:nvSpPr>
        <p:spPr/>
        <p:txBody>
          <a:bodyPr/>
          <a:lstStyle/>
          <a:p>
            <a:r>
              <a:rPr lang="en-US" dirty="0"/>
              <a:t>Evolution</a:t>
            </a:r>
          </a:p>
        </p:txBody>
      </p:sp>
    </p:spTree>
    <p:extLst>
      <p:ext uri="{BB962C8B-B14F-4D97-AF65-F5344CB8AC3E}">
        <p14:creationId xmlns:p14="http://schemas.microsoft.com/office/powerpoint/2010/main" val="965232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1268" y="5349240"/>
            <a:ext cx="4187952" cy="584775"/>
          </a:xfrm>
          <a:prstGeom prst="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dirty="0" smtClean="0">
                <a:latin typeface="Arial Black" panose="020B0A04020102020204" pitchFamily="34" charset="0"/>
              </a:rPr>
              <a:t>SHARE-HOLDERS</a:t>
            </a:r>
            <a:endParaRPr lang="en-US" sz="3200" dirty="0">
              <a:latin typeface="Arial Black" panose="020B0A04020102020204" pitchFamily="34" charset="0"/>
            </a:endParaRPr>
          </a:p>
        </p:txBody>
      </p:sp>
      <p:sp>
        <p:nvSpPr>
          <p:cNvPr id="5" name="TextBox 4"/>
          <p:cNvSpPr txBox="1"/>
          <p:nvPr/>
        </p:nvSpPr>
        <p:spPr>
          <a:xfrm>
            <a:off x="859536" y="3032760"/>
            <a:ext cx="4471416" cy="1077218"/>
          </a:xfrm>
          <a:prstGeom prst="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Board of Directors</a:t>
            </a:r>
          </a:p>
          <a:p>
            <a:pPr algn="ctr"/>
            <a:r>
              <a:rPr lang="en-US" sz="3200" dirty="0" smtClean="0">
                <a:latin typeface="Arial Black" panose="020B0A04020102020204" pitchFamily="34" charset="0"/>
              </a:rPr>
              <a:t>Chairman</a:t>
            </a:r>
            <a:endParaRPr lang="en-US" sz="3200" dirty="0">
              <a:latin typeface="Arial Black" panose="020B0A04020102020204" pitchFamily="34" charset="0"/>
            </a:endParaRPr>
          </a:p>
        </p:txBody>
      </p:sp>
      <p:sp>
        <p:nvSpPr>
          <p:cNvPr id="6" name="TextBox 5"/>
          <p:cNvSpPr txBox="1"/>
          <p:nvPr/>
        </p:nvSpPr>
        <p:spPr>
          <a:xfrm>
            <a:off x="7706868" y="423672"/>
            <a:ext cx="3229356" cy="156966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200" dirty="0" smtClean="0">
                <a:latin typeface="Arial Black" panose="020B0A04020102020204" pitchFamily="34" charset="0"/>
              </a:rPr>
              <a:t>CEO</a:t>
            </a:r>
          </a:p>
          <a:p>
            <a:pPr algn="ctr"/>
            <a:r>
              <a:rPr lang="en-US" sz="3200" dirty="0">
                <a:latin typeface="Arial Black" panose="020B0A04020102020204" pitchFamily="34" charset="0"/>
              </a:rPr>
              <a:t>Executives</a:t>
            </a:r>
          </a:p>
          <a:p>
            <a:pPr algn="ctr"/>
            <a:r>
              <a:rPr lang="en-US" sz="3200" dirty="0" smtClean="0">
                <a:latin typeface="Arial Black" panose="020B0A04020102020204" pitchFamily="34" charset="0"/>
              </a:rPr>
              <a:t>Staff</a:t>
            </a:r>
            <a:endParaRPr lang="en-US" sz="3200" dirty="0">
              <a:latin typeface="Arial Black" panose="020B0A04020102020204" pitchFamily="34" charset="0"/>
            </a:endParaRPr>
          </a:p>
        </p:txBody>
      </p:sp>
      <p:cxnSp>
        <p:nvCxnSpPr>
          <p:cNvPr id="9" name="Straight Arrow Connector 8"/>
          <p:cNvCxnSpPr>
            <a:stCxn id="4" idx="0"/>
            <a:endCxn id="5" idx="2"/>
          </p:cNvCxnSpPr>
          <p:nvPr/>
        </p:nvCxnSpPr>
        <p:spPr>
          <a:xfrm flipV="1">
            <a:off x="3095244" y="4109978"/>
            <a:ext cx="0" cy="12392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0"/>
            <a:endCxn id="6" idx="1"/>
          </p:cNvCxnSpPr>
          <p:nvPr/>
        </p:nvCxnSpPr>
        <p:spPr>
          <a:xfrm flipV="1">
            <a:off x="3095244" y="1208502"/>
            <a:ext cx="4611624" cy="182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31152" y="2479759"/>
            <a:ext cx="3328416" cy="822305"/>
          </a:xfrm>
          <a:prstGeom prst="flowChartTerminator">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PROFIT</a:t>
            </a:r>
            <a:endParaRPr lang="en-US" sz="3200" dirty="0">
              <a:latin typeface="Arial Black" panose="020B0A04020102020204" pitchFamily="34" charset="0"/>
            </a:endParaRPr>
          </a:p>
        </p:txBody>
      </p:sp>
      <p:sp>
        <p:nvSpPr>
          <p:cNvPr id="22" name="TextBox 21"/>
          <p:cNvSpPr txBox="1"/>
          <p:nvPr/>
        </p:nvSpPr>
        <p:spPr>
          <a:xfrm>
            <a:off x="3736848" y="4304017"/>
            <a:ext cx="3328416" cy="822305"/>
          </a:xfrm>
          <a:prstGeom prst="flowChartTerminator">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DIVIDEND</a:t>
            </a:r>
            <a:endParaRPr lang="en-US" sz="3200" dirty="0">
              <a:latin typeface="Arial Black" panose="020B0A04020102020204" pitchFamily="34" charset="0"/>
            </a:endParaRPr>
          </a:p>
        </p:txBody>
      </p:sp>
      <p:cxnSp>
        <p:nvCxnSpPr>
          <p:cNvPr id="24" name="Straight Arrow Connector 23"/>
          <p:cNvCxnSpPr>
            <a:stCxn id="6" idx="2"/>
            <a:endCxn id="5" idx="3"/>
          </p:cNvCxnSpPr>
          <p:nvPr/>
        </p:nvCxnSpPr>
        <p:spPr>
          <a:xfrm flipH="1">
            <a:off x="5330952" y="1993332"/>
            <a:ext cx="3990594" cy="157803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p:cNvCxnSpPr/>
          <p:nvPr/>
        </p:nvCxnSpPr>
        <p:spPr>
          <a:xfrm>
            <a:off x="3319272" y="4109978"/>
            <a:ext cx="0" cy="123926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6549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1+#ppt_w/2"/>
                                          </p:val>
                                        </p:tav>
                                        <p:tav tm="100000">
                                          <p:val>
                                            <p:strVal val="#ppt_x"/>
                                          </p:val>
                                        </p:tav>
                                      </p:tavLst>
                                    </p:anim>
                                    <p:anim calcmode="lin" valueType="num">
                                      <p:cBhvr additive="base">
                                        <p:cTn id="27"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0"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881533" y="2228088"/>
            <a:ext cx="3074725" cy="1804416"/>
          </a:xfrm>
        </p:spPr>
      </p:pic>
      <p:sp>
        <p:nvSpPr>
          <p:cNvPr id="5" name="Content Placeholder 4"/>
          <p:cNvSpPr>
            <a:spLocks noGrp="1"/>
          </p:cNvSpPr>
          <p:nvPr>
            <p:ph idx="1"/>
          </p:nvPr>
        </p:nvSpPr>
        <p:spPr/>
        <p:txBody>
          <a:bodyPr/>
          <a:lstStyle/>
          <a:p>
            <a:r>
              <a:rPr lang="en-US" dirty="0" smtClean="0"/>
              <a:t>Three presidential banks</a:t>
            </a:r>
          </a:p>
          <a:p>
            <a:r>
              <a:rPr lang="en-US" dirty="0" smtClean="0"/>
              <a:t>1921: Imperial bank</a:t>
            </a:r>
          </a:p>
          <a:p>
            <a:r>
              <a:rPr lang="en-US" dirty="0" smtClean="0"/>
              <a:t>1955: SBI</a:t>
            </a:r>
          </a:p>
        </p:txBody>
      </p:sp>
      <p:sp>
        <p:nvSpPr>
          <p:cNvPr id="4" name="Title 3"/>
          <p:cNvSpPr>
            <a:spLocks noGrp="1"/>
          </p:cNvSpPr>
          <p:nvPr>
            <p:ph type="title"/>
          </p:nvPr>
        </p:nvSpPr>
        <p:spPr/>
        <p:txBody>
          <a:bodyPr/>
          <a:lstStyle/>
          <a:p>
            <a:r>
              <a:rPr lang="en-US" dirty="0" smtClean="0"/>
              <a:t>SBI</a:t>
            </a:r>
            <a:endParaRPr lang="en-US" dirty="0"/>
          </a:p>
        </p:txBody>
      </p:sp>
      <p:sp>
        <p:nvSpPr>
          <p:cNvPr id="6" name="Text Placeholder 5"/>
          <p:cNvSpPr>
            <a:spLocks noGrp="1"/>
          </p:cNvSpPr>
          <p:nvPr>
            <p:ph type="body" sz="quarter" idx="13"/>
          </p:nvPr>
        </p:nvSpPr>
        <p:spPr/>
        <p:txBody>
          <a:bodyPr/>
          <a:lstStyle/>
          <a:p>
            <a:r>
              <a:rPr lang="en-US" sz="3600" dirty="0" smtClean="0"/>
              <a:t>Nationalization</a:t>
            </a:r>
            <a:endParaRPr lang="en-US" sz="3600" dirty="0"/>
          </a:p>
        </p:txBody>
      </p:sp>
    </p:spTree>
    <p:extLst>
      <p:ext uri="{BB962C8B-B14F-4D97-AF65-F5344CB8AC3E}">
        <p14:creationId xmlns:p14="http://schemas.microsoft.com/office/powerpoint/2010/main" val="3041858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80560"/>
            <a:ext cx="10515600" cy="1920240"/>
          </a:xfrm>
        </p:spPr>
        <p:txBody>
          <a:bodyPr>
            <a:normAutofit fontScale="77500" lnSpcReduction="20000"/>
          </a:bodyPr>
          <a:lstStyle/>
          <a:p>
            <a:pPr marL="0" indent="0">
              <a:buNone/>
            </a:pPr>
            <a:r>
              <a:rPr lang="en-US" b="1" dirty="0" smtClean="0"/>
              <a:t>Financial inclusion:</a:t>
            </a:r>
          </a:p>
          <a:p>
            <a:r>
              <a:rPr lang="en-US" dirty="0" smtClean="0"/>
              <a:t>RRB</a:t>
            </a:r>
          </a:p>
          <a:p>
            <a:r>
              <a:rPr lang="en-US" dirty="0" smtClean="0"/>
              <a:t>Cooperative banks</a:t>
            </a:r>
          </a:p>
          <a:p>
            <a:r>
              <a:rPr lang="en-US" dirty="0" smtClean="0"/>
              <a:t>NABARD</a:t>
            </a:r>
          </a:p>
        </p:txBody>
      </p:sp>
      <p:sp>
        <p:nvSpPr>
          <p:cNvPr id="2" name="Title 1"/>
          <p:cNvSpPr>
            <a:spLocks noGrp="1"/>
          </p:cNvSpPr>
          <p:nvPr>
            <p:ph type="title"/>
          </p:nvPr>
        </p:nvSpPr>
        <p:spPr>
          <a:xfrm>
            <a:off x="838200" y="365125"/>
            <a:ext cx="10515600" cy="805649"/>
          </a:xfrm>
        </p:spPr>
        <p:txBody>
          <a:bodyPr/>
          <a:lstStyle/>
          <a:p>
            <a:r>
              <a:rPr lang="en-US" dirty="0" smtClean="0"/>
              <a:t>Nationalization of Banks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93867313"/>
              </p:ext>
            </p:extLst>
          </p:nvPr>
        </p:nvGraphicFramePr>
        <p:xfrm>
          <a:off x="838200" y="1407224"/>
          <a:ext cx="9275064" cy="2954464"/>
        </p:xfrm>
        <a:graphic>
          <a:graphicData uri="http://schemas.openxmlformats.org/drawingml/2006/table">
            <a:tbl>
              <a:tblPr firstRow="1" bandRow="1">
                <a:tableStyleId>{3B4B98B0-60AC-42C2-AFA5-B58CD77FA1E5}</a:tableStyleId>
              </a:tblPr>
              <a:tblGrid>
                <a:gridCol w="2025826"/>
                <a:gridCol w="2473719"/>
                <a:gridCol w="4775519"/>
              </a:tblGrid>
              <a:tr h="763513">
                <a:tc>
                  <a:txBody>
                    <a:bodyPr/>
                    <a:lstStyle/>
                    <a:p>
                      <a:r>
                        <a:rPr lang="en-US" sz="4000" b="0" dirty="0" smtClean="0">
                          <a:solidFill>
                            <a:schemeClr val="accent4">
                              <a:lumMod val="20000"/>
                              <a:lumOff val="80000"/>
                            </a:schemeClr>
                          </a:solidFill>
                          <a:latin typeface="Franklin Gothic Demi Cond" panose="020B0706030402020204" pitchFamily="34" charset="0"/>
                        </a:rPr>
                        <a:t>’55</a:t>
                      </a:r>
                      <a:endParaRPr lang="en-US" sz="4000" b="0" dirty="0">
                        <a:solidFill>
                          <a:schemeClr val="accent4">
                            <a:lumMod val="20000"/>
                            <a:lumOff val="80000"/>
                          </a:schemeClr>
                        </a:solidFill>
                        <a:latin typeface="Franklin Gothic Demi Cond" panose="020B0706030402020204" pitchFamily="34" charset="0"/>
                      </a:endParaRPr>
                    </a:p>
                  </a:txBody>
                  <a:tcPr/>
                </a:tc>
                <a:tc>
                  <a:txBody>
                    <a:bodyPr/>
                    <a:lstStyle/>
                    <a:p>
                      <a:r>
                        <a:rPr lang="en-US" sz="4000" b="0" dirty="0" smtClean="0">
                          <a:solidFill>
                            <a:schemeClr val="accent4">
                              <a:lumMod val="20000"/>
                              <a:lumOff val="80000"/>
                            </a:schemeClr>
                          </a:solidFill>
                          <a:latin typeface="Franklin Gothic Demi Cond" panose="020B0706030402020204" pitchFamily="34" charset="0"/>
                        </a:rPr>
                        <a:t>1</a:t>
                      </a:r>
                      <a:endParaRPr lang="en-US" sz="4000" b="0" dirty="0">
                        <a:solidFill>
                          <a:schemeClr val="accent4">
                            <a:lumMod val="20000"/>
                            <a:lumOff val="80000"/>
                          </a:schemeClr>
                        </a:solidFill>
                        <a:latin typeface="Franklin Gothic Demi Cond" panose="020B0706030402020204" pitchFamily="34" charset="0"/>
                      </a:endParaRPr>
                    </a:p>
                  </a:txBody>
                  <a:tcPr/>
                </a:tc>
                <a:tc>
                  <a:txBody>
                    <a:bodyPr/>
                    <a:lstStyle/>
                    <a:p>
                      <a:r>
                        <a:rPr lang="en-US" sz="4000" b="0" dirty="0" smtClean="0">
                          <a:solidFill>
                            <a:schemeClr val="accent4">
                              <a:lumMod val="20000"/>
                              <a:lumOff val="80000"/>
                            </a:schemeClr>
                          </a:solidFill>
                          <a:latin typeface="Franklin Gothic Demi Cond" panose="020B0706030402020204" pitchFamily="34" charset="0"/>
                        </a:rPr>
                        <a:t>Imperial</a:t>
                      </a:r>
                      <a:r>
                        <a:rPr lang="en-US" sz="4000" b="0" baseline="0" dirty="0" smtClean="0">
                          <a:solidFill>
                            <a:schemeClr val="accent4">
                              <a:lumMod val="20000"/>
                              <a:lumOff val="80000"/>
                            </a:schemeClr>
                          </a:solidFill>
                          <a:latin typeface="Franklin Gothic Demi Cond" panose="020B0706030402020204" pitchFamily="34" charset="0"/>
                        </a:rPr>
                        <a:t> bank (SBI)</a:t>
                      </a:r>
                      <a:endParaRPr lang="en-US" sz="4000" b="0" dirty="0">
                        <a:solidFill>
                          <a:schemeClr val="accent4">
                            <a:lumMod val="20000"/>
                            <a:lumOff val="80000"/>
                          </a:schemeClr>
                        </a:solidFill>
                        <a:latin typeface="Franklin Gothic Demi Cond" panose="020B0706030402020204" pitchFamily="34" charset="0"/>
                      </a:endParaRPr>
                    </a:p>
                  </a:txBody>
                  <a:tcPr/>
                </a:tc>
              </a:tr>
              <a:tr h="763513">
                <a:tc>
                  <a:txBody>
                    <a:bodyPr/>
                    <a:lstStyle/>
                    <a:p>
                      <a:r>
                        <a:rPr lang="en-US" sz="4000" b="0" dirty="0" smtClean="0">
                          <a:solidFill>
                            <a:schemeClr val="accent4">
                              <a:lumMod val="20000"/>
                              <a:lumOff val="80000"/>
                            </a:schemeClr>
                          </a:solidFill>
                          <a:latin typeface="Franklin Gothic Demi Cond" panose="020B0706030402020204" pitchFamily="34" charset="0"/>
                        </a:rPr>
                        <a:t>’69</a:t>
                      </a:r>
                      <a:endParaRPr lang="en-US" sz="4000" b="0" dirty="0">
                        <a:solidFill>
                          <a:schemeClr val="accent4">
                            <a:lumMod val="20000"/>
                            <a:lumOff val="80000"/>
                          </a:schemeClr>
                        </a:solidFill>
                        <a:latin typeface="Franklin Gothic Demi Cond" panose="020B0706030402020204" pitchFamily="34" charset="0"/>
                      </a:endParaRPr>
                    </a:p>
                  </a:txBody>
                  <a:tcPr/>
                </a:tc>
                <a:tc>
                  <a:txBody>
                    <a:bodyPr/>
                    <a:lstStyle/>
                    <a:p>
                      <a:r>
                        <a:rPr lang="en-US" sz="4000" b="0" dirty="0" smtClean="0">
                          <a:solidFill>
                            <a:schemeClr val="accent4">
                              <a:lumMod val="20000"/>
                              <a:lumOff val="80000"/>
                            </a:schemeClr>
                          </a:solidFill>
                          <a:latin typeface="Franklin Gothic Demi Cond" panose="020B0706030402020204" pitchFamily="34" charset="0"/>
                        </a:rPr>
                        <a:t>14</a:t>
                      </a:r>
                      <a:endParaRPr lang="en-US" sz="4000" b="0" dirty="0">
                        <a:solidFill>
                          <a:schemeClr val="accent4">
                            <a:lumMod val="20000"/>
                            <a:lumOff val="80000"/>
                          </a:schemeClr>
                        </a:solidFill>
                        <a:latin typeface="Franklin Gothic Demi Cond" panose="020B0706030402020204" pitchFamily="34" charset="0"/>
                      </a:endParaRPr>
                    </a:p>
                  </a:txBody>
                  <a:tcPr/>
                </a:tc>
                <a:tc>
                  <a:txBody>
                    <a:bodyPr/>
                    <a:lstStyle/>
                    <a:p>
                      <a:r>
                        <a:rPr lang="en-US" sz="4000" b="0" dirty="0" smtClean="0">
                          <a:solidFill>
                            <a:schemeClr val="accent4">
                              <a:lumMod val="20000"/>
                              <a:lumOff val="80000"/>
                            </a:schemeClr>
                          </a:solidFill>
                          <a:latin typeface="Franklin Gothic Demi Cond" panose="020B0706030402020204" pitchFamily="34" charset="0"/>
                        </a:rPr>
                        <a:t>50 cr.</a:t>
                      </a:r>
                      <a:r>
                        <a:rPr lang="en-US" sz="4000" b="0" baseline="0" dirty="0" smtClean="0">
                          <a:solidFill>
                            <a:schemeClr val="accent4">
                              <a:lumMod val="20000"/>
                              <a:lumOff val="80000"/>
                            </a:schemeClr>
                          </a:solidFill>
                          <a:latin typeface="Franklin Gothic Demi Cond" panose="020B0706030402020204" pitchFamily="34" charset="0"/>
                        </a:rPr>
                        <a:t> deposit</a:t>
                      </a:r>
                      <a:endParaRPr lang="en-US" sz="4000" b="0" dirty="0">
                        <a:solidFill>
                          <a:schemeClr val="accent4">
                            <a:lumMod val="20000"/>
                            <a:lumOff val="80000"/>
                          </a:schemeClr>
                        </a:solidFill>
                        <a:latin typeface="Franklin Gothic Demi Cond" panose="020B0706030402020204" pitchFamily="34" charset="0"/>
                      </a:endParaRPr>
                    </a:p>
                  </a:txBody>
                  <a:tcPr/>
                </a:tc>
              </a:tr>
              <a:tr h="1427438">
                <a:tc>
                  <a:txBody>
                    <a:bodyPr/>
                    <a:lstStyle/>
                    <a:p>
                      <a:r>
                        <a:rPr lang="en-US" sz="4000" b="0" dirty="0" smtClean="0">
                          <a:solidFill>
                            <a:schemeClr val="accent4">
                              <a:lumMod val="20000"/>
                              <a:lumOff val="80000"/>
                            </a:schemeClr>
                          </a:solidFill>
                          <a:latin typeface="Franklin Gothic Demi Cond" panose="020B0706030402020204" pitchFamily="34" charset="0"/>
                        </a:rPr>
                        <a:t>’80</a:t>
                      </a:r>
                      <a:endParaRPr lang="en-US" sz="4000" b="0" dirty="0">
                        <a:solidFill>
                          <a:schemeClr val="accent4">
                            <a:lumMod val="20000"/>
                            <a:lumOff val="80000"/>
                          </a:schemeClr>
                        </a:solidFill>
                        <a:latin typeface="Franklin Gothic Demi Cond" panose="020B0706030402020204" pitchFamily="34" charset="0"/>
                      </a:endParaRPr>
                    </a:p>
                  </a:txBody>
                  <a:tcPr/>
                </a:tc>
                <a:tc>
                  <a:txBody>
                    <a:bodyPr/>
                    <a:lstStyle/>
                    <a:p>
                      <a:r>
                        <a:rPr lang="en-US" sz="4000" b="0" dirty="0" smtClean="0">
                          <a:solidFill>
                            <a:schemeClr val="accent4">
                              <a:lumMod val="20000"/>
                              <a:lumOff val="80000"/>
                            </a:schemeClr>
                          </a:solidFill>
                          <a:latin typeface="Franklin Gothic Demi Cond" panose="020B0706030402020204" pitchFamily="34" charset="0"/>
                        </a:rPr>
                        <a:t>6</a:t>
                      </a:r>
                      <a:endParaRPr lang="en-US" sz="4000" b="0" dirty="0">
                        <a:solidFill>
                          <a:schemeClr val="accent4">
                            <a:lumMod val="20000"/>
                            <a:lumOff val="80000"/>
                          </a:schemeClr>
                        </a:solidFill>
                        <a:latin typeface="Franklin Gothic Demi Cond" panose="020B0706030402020204" pitchFamily="34" charset="0"/>
                      </a:endParaRPr>
                    </a:p>
                  </a:txBody>
                  <a:tcPr/>
                </a:tc>
                <a:tc>
                  <a:txBody>
                    <a:bodyPr/>
                    <a:lstStyle/>
                    <a:p>
                      <a:r>
                        <a:rPr lang="en-US" sz="4000" b="0" dirty="0" smtClean="0">
                          <a:solidFill>
                            <a:schemeClr val="accent4">
                              <a:lumMod val="20000"/>
                              <a:lumOff val="80000"/>
                            </a:schemeClr>
                          </a:solidFill>
                          <a:latin typeface="Franklin Gothic Demi Cond" panose="020B0706030402020204" pitchFamily="34" charset="0"/>
                        </a:rPr>
                        <a:t>200 cr.</a:t>
                      </a:r>
                      <a:r>
                        <a:rPr lang="en-US" sz="4000" b="0" baseline="0" dirty="0" smtClean="0">
                          <a:solidFill>
                            <a:schemeClr val="accent4">
                              <a:lumMod val="20000"/>
                              <a:lumOff val="80000"/>
                            </a:schemeClr>
                          </a:solidFill>
                          <a:latin typeface="Franklin Gothic Demi Cond" panose="020B0706030402020204" pitchFamily="34" charset="0"/>
                        </a:rPr>
                        <a:t> </a:t>
                      </a:r>
                      <a:r>
                        <a:rPr lang="en-US" sz="4000" b="0" dirty="0" err="1" smtClean="0">
                          <a:solidFill>
                            <a:schemeClr val="accent4">
                              <a:lumMod val="20000"/>
                              <a:lumOff val="80000"/>
                            </a:schemeClr>
                          </a:solidFill>
                          <a:latin typeface="Franklin Gothic Demi Cond" panose="020B0706030402020204" pitchFamily="34" charset="0"/>
                        </a:rPr>
                        <a:t>Andra</a:t>
                      </a:r>
                      <a:r>
                        <a:rPr lang="en-US" sz="4000" b="0" dirty="0" smtClean="0">
                          <a:solidFill>
                            <a:schemeClr val="accent4">
                              <a:lumMod val="20000"/>
                              <a:lumOff val="80000"/>
                            </a:schemeClr>
                          </a:solidFill>
                          <a:latin typeface="Franklin Gothic Demi Cond" panose="020B0706030402020204" pitchFamily="34" charset="0"/>
                        </a:rPr>
                        <a:t>, </a:t>
                      </a:r>
                      <a:r>
                        <a:rPr lang="en-US" sz="4000" b="0" dirty="0" err="1" smtClean="0">
                          <a:solidFill>
                            <a:schemeClr val="accent4">
                              <a:lumMod val="20000"/>
                              <a:lumOff val="80000"/>
                            </a:schemeClr>
                          </a:solidFill>
                          <a:latin typeface="Franklin Gothic Demi Cond" panose="020B0706030402020204" pitchFamily="34" charset="0"/>
                        </a:rPr>
                        <a:t>Vijaya</a:t>
                      </a:r>
                      <a:r>
                        <a:rPr lang="en-US" sz="4000" b="0" dirty="0" smtClean="0">
                          <a:solidFill>
                            <a:schemeClr val="accent4">
                              <a:lumMod val="20000"/>
                              <a:lumOff val="80000"/>
                            </a:schemeClr>
                          </a:solidFill>
                          <a:latin typeface="Franklin Gothic Demi Cond" panose="020B0706030402020204" pitchFamily="34" charset="0"/>
                        </a:rPr>
                        <a:t>, Oriental </a:t>
                      </a:r>
                      <a:endParaRPr lang="en-US" sz="4000" b="0" dirty="0">
                        <a:solidFill>
                          <a:schemeClr val="accent4">
                            <a:lumMod val="20000"/>
                            <a:lumOff val="80000"/>
                          </a:schemeClr>
                        </a:solidFill>
                        <a:latin typeface="Franklin Gothic Demi Cond" panose="020B0706030402020204" pitchFamily="34" charset="0"/>
                      </a:endParaRPr>
                    </a:p>
                  </a:txBody>
                  <a:tcPr/>
                </a:tc>
              </a:tr>
            </a:tbl>
          </a:graphicData>
        </a:graphic>
      </p:graphicFrame>
    </p:spTree>
    <p:extLst>
      <p:ext uri="{BB962C8B-B14F-4D97-AF65-F5344CB8AC3E}">
        <p14:creationId xmlns:p14="http://schemas.microsoft.com/office/powerpoint/2010/main" val="306721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934" y="130557"/>
            <a:ext cx="11667668" cy="6563064"/>
          </a:xfrm>
          <a:prstGeom prst="rect">
            <a:avLst/>
          </a:prstGeom>
        </p:spPr>
      </p:pic>
    </p:spTree>
    <p:extLst>
      <p:ext uri="{BB962C8B-B14F-4D97-AF65-F5344CB8AC3E}">
        <p14:creationId xmlns:p14="http://schemas.microsoft.com/office/powerpoint/2010/main" val="2824173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t>Q. In context of independent India's economy, which one of the following was the earlier event to take place?</a:t>
            </a:r>
          </a:p>
          <a:p>
            <a:pPr marL="514350" indent="-514350">
              <a:buFont typeface="+mj-lt"/>
              <a:buAutoNum type="alphaUcPeriod"/>
            </a:pPr>
            <a:r>
              <a:rPr lang="en-US" dirty="0" smtClean="0"/>
              <a:t>Nationalization of insurance companies</a:t>
            </a:r>
          </a:p>
          <a:p>
            <a:pPr marL="514350" indent="-514350">
              <a:buFont typeface="+mj-lt"/>
              <a:buAutoNum type="alphaUcPeriod"/>
            </a:pPr>
            <a:r>
              <a:rPr lang="en-US" dirty="0" smtClean="0"/>
              <a:t>Nationalization of state bank of India</a:t>
            </a:r>
          </a:p>
          <a:p>
            <a:pPr marL="514350" indent="-514350">
              <a:buFont typeface="+mj-lt"/>
              <a:buAutoNum type="alphaUcPeriod"/>
            </a:pPr>
            <a:r>
              <a:rPr lang="en-US" dirty="0" smtClean="0"/>
              <a:t>Enactment of Banking regulation Act</a:t>
            </a:r>
          </a:p>
          <a:p>
            <a:pPr marL="514350" indent="-514350">
              <a:buFont typeface="+mj-lt"/>
              <a:buAutoNum type="alphaUcPeriod"/>
            </a:pPr>
            <a:r>
              <a:rPr lang="en-US" dirty="0" smtClean="0"/>
              <a:t>Introduction of first Five year plan.</a:t>
            </a:r>
            <a:endParaRPr lang="en-US" dirty="0"/>
          </a:p>
        </p:txBody>
      </p:sp>
      <p:sp>
        <p:nvSpPr>
          <p:cNvPr id="2" name="Title 1"/>
          <p:cNvSpPr>
            <a:spLocks noGrp="1"/>
          </p:cNvSpPr>
          <p:nvPr>
            <p:ph type="title"/>
          </p:nvPr>
        </p:nvSpPr>
        <p:spPr/>
        <p:txBody>
          <a:bodyPr>
            <a:normAutofit fontScale="90000"/>
          </a:bodyPr>
          <a:lstStyle/>
          <a:p>
            <a:r>
              <a:rPr lang="en-US" dirty="0" smtClean="0"/>
              <a:t>Prelim 2009</a:t>
            </a:r>
            <a:endParaRPr lang="en-US" dirty="0"/>
          </a:p>
        </p:txBody>
      </p:sp>
    </p:spTree>
    <p:extLst>
      <p:ext uri="{BB962C8B-B14F-4D97-AF65-F5344CB8AC3E}">
        <p14:creationId xmlns:p14="http://schemas.microsoft.com/office/powerpoint/2010/main" val="4032511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t>Q. In context of independent India's economy, which one of the following was the earlier event to take place?</a:t>
            </a:r>
          </a:p>
          <a:p>
            <a:pPr marL="514350" indent="-514350">
              <a:buFont typeface="+mj-lt"/>
              <a:buAutoNum type="alphaUcPeriod"/>
            </a:pPr>
            <a:r>
              <a:rPr lang="en-US" dirty="0" smtClean="0"/>
              <a:t>Nationalization of insurance company: 55-56</a:t>
            </a:r>
          </a:p>
          <a:p>
            <a:pPr marL="514350" indent="-514350">
              <a:buFont typeface="+mj-lt"/>
              <a:buAutoNum type="alphaUcPeriod"/>
            </a:pPr>
            <a:r>
              <a:rPr lang="en-US" dirty="0" smtClean="0"/>
              <a:t>Nationalization of state bank of India: 55</a:t>
            </a:r>
          </a:p>
          <a:p>
            <a:pPr marL="514350" indent="-514350">
              <a:buFont typeface="+mj-lt"/>
              <a:buAutoNum type="alphaUcPeriod"/>
            </a:pPr>
            <a:r>
              <a:rPr lang="en-US" b="1" dirty="0" smtClean="0">
                <a:solidFill>
                  <a:srgbClr val="FFFF00"/>
                </a:solidFill>
              </a:rPr>
              <a:t>Enactment of Banking regulation Act: 49</a:t>
            </a:r>
          </a:p>
          <a:p>
            <a:pPr marL="514350" indent="-514350">
              <a:buFont typeface="+mj-lt"/>
              <a:buAutoNum type="alphaUcPeriod"/>
            </a:pPr>
            <a:r>
              <a:rPr lang="en-US" dirty="0" smtClean="0"/>
              <a:t>Introduction of first Five year plan: 51</a:t>
            </a:r>
            <a:endParaRPr lang="en-US" dirty="0"/>
          </a:p>
        </p:txBody>
      </p:sp>
      <p:sp>
        <p:nvSpPr>
          <p:cNvPr id="2" name="Title 1"/>
          <p:cNvSpPr>
            <a:spLocks noGrp="1"/>
          </p:cNvSpPr>
          <p:nvPr>
            <p:ph type="title"/>
          </p:nvPr>
        </p:nvSpPr>
        <p:spPr/>
        <p:txBody>
          <a:bodyPr>
            <a:normAutofit fontScale="90000"/>
          </a:bodyPr>
          <a:lstStyle/>
          <a:p>
            <a:r>
              <a:rPr lang="en-US" dirty="0" smtClean="0"/>
              <a:t>Mock Question (2009)</a:t>
            </a:r>
            <a:endParaRPr lang="en-US" dirty="0"/>
          </a:p>
        </p:txBody>
      </p:sp>
      <p:sp>
        <p:nvSpPr>
          <p:cNvPr id="4" name="TextBox 3"/>
          <p:cNvSpPr txBox="1"/>
          <p:nvPr/>
        </p:nvSpPr>
        <p:spPr>
          <a:xfrm>
            <a:off x="1120140" y="5972674"/>
            <a:ext cx="9382125" cy="646331"/>
          </a:xfrm>
          <a:prstGeom prst="rect">
            <a:avLst/>
          </a:prstGeom>
          <a:solidFill>
            <a:schemeClr val="accent6">
              <a:lumMod val="20000"/>
              <a:lumOff val="80000"/>
            </a:schemeClr>
          </a:solidFill>
        </p:spPr>
        <p:txBody>
          <a:bodyPr wrap="square" rtlCol="0">
            <a:spAutoFit/>
          </a:bodyPr>
          <a:lstStyle/>
          <a:p>
            <a:r>
              <a:rPr lang="en-US" sz="3600" dirty="0" smtClean="0"/>
              <a:t>1. Skip				2. Attempt 			3. Mark n Review</a:t>
            </a:r>
            <a:endParaRPr lang="en-US" sz="3600" dirty="0"/>
          </a:p>
        </p:txBody>
      </p:sp>
    </p:spTree>
    <p:extLst>
      <p:ext uri="{BB962C8B-B14F-4D97-AF65-F5344CB8AC3E}">
        <p14:creationId xmlns:p14="http://schemas.microsoft.com/office/powerpoint/2010/main" val="4291124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65" y="520520"/>
            <a:ext cx="8340830" cy="6041877"/>
          </a:xfrm>
          <a:prstGeom prst="rect">
            <a:avLst/>
          </a:prstGeom>
        </p:spPr>
      </p:pic>
      <p:sp>
        <p:nvSpPr>
          <p:cNvPr id="3" name="Title 1"/>
          <p:cNvSpPr txBox="1">
            <a:spLocks/>
          </p:cNvSpPr>
          <p:nvPr/>
        </p:nvSpPr>
        <p:spPr>
          <a:xfrm>
            <a:off x="1018898" y="0"/>
            <a:ext cx="10515600" cy="701675"/>
          </a:xfrm>
          <a:prstGeom prst="downArrowCallout">
            <a:avLst/>
          </a:prstGeom>
          <a:solidFill>
            <a:srgbClr val="C00000"/>
          </a:solidFill>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bg1"/>
                </a:solidFill>
                <a:latin typeface="Franklin Gothic Medium Cond" panose="020B0606030402020204" pitchFamily="34" charset="0"/>
              </a:rPr>
              <a:t>Barter system=&gt; Double coincidence of wants=&gt;Money</a:t>
            </a:r>
            <a:endParaRPr lang="en-US" dirty="0">
              <a:solidFill>
                <a:schemeClr val="bg1"/>
              </a:solidFill>
              <a:latin typeface="Franklin Gothic Medium Cond" panose="020B0606030402020204" pitchFamily="34" charset="0"/>
            </a:endParaRPr>
          </a:p>
        </p:txBody>
      </p:sp>
      <p:sp>
        <p:nvSpPr>
          <p:cNvPr id="8" name="Title 1"/>
          <p:cNvSpPr txBox="1">
            <a:spLocks/>
          </p:cNvSpPr>
          <p:nvPr/>
        </p:nvSpPr>
        <p:spPr>
          <a:xfrm>
            <a:off x="0" y="4138367"/>
            <a:ext cx="3695307" cy="1555422"/>
          </a:xfrm>
          <a:prstGeom prst="homePlate">
            <a:avLst/>
          </a:prstGeom>
          <a:solidFill>
            <a:srgbClr val="C0000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solidFill>
                  <a:schemeClr val="bg1"/>
                </a:solidFill>
                <a:latin typeface="Franklin Gothic Medium Cond" panose="020B0606030402020204" pitchFamily="34" charset="0"/>
              </a:rPr>
              <a:t>Evolution of Banking sector in India</a:t>
            </a:r>
            <a:endParaRPr lang="en-US" sz="3600" dirty="0">
              <a:solidFill>
                <a:schemeClr val="bg1"/>
              </a:solidFill>
              <a:latin typeface="Franklin Gothic Medium Cond" panose="020B0606030402020204" pitchFamily="34" charset="0"/>
            </a:endParaRPr>
          </a:p>
        </p:txBody>
      </p:sp>
      <p:pic>
        <p:nvPicPr>
          <p:cNvPr id="2" name="Picture 1"/>
          <p:cNvPicPr>
            <a:picLocks noChangeAspect="1"/>
          </p:cNvPicPr>
          <p:nvPr/>
        </p:nvPicPr>
        <p:blipFill>
          <a:blip r:embed="rId3"/>
          <a:stretch>
            <a:fillRect/>
          </a:stretch>
        </p:blipFill>
        <p:spPr>
          <a:xfrm>
            <a:off x="9014185" y="520520"/>
            <a:ext cx="3177815" cy="4138019"/>
          </a:xfrm>
          <a:prstGeom prst="rect">
            <a:avLst/>
          </a:prstGeom>
        </p:spPr>
      </p:pic>
      <p:sp>
        <p:nvSpPr>
          <p:cNvPr id="6" name="Title 1"/>
          <p:cNvSpPr txBox="1">
            <a:spLocks/>
          </p:cNvSpPr>
          <p:nvPr/>
        </p:nvSpPr>
        <p:spPr>
          <a:xfrm>
            <a:off x="5235019" y="5887039"/>
            <a:ext cx="6956981" cy="970961"/>
          </a:xfrm>
          <a:prstGeom prst="rec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solidFill>
                  <a:schemeClr val="bg1"/>
                </a:solidFill>
                <a:latin typeface="Franklin Gothic Medium Cond" panose="020B0606030402020204" pitchFamily="34" charset="0"/>
              </a:rPr>
              <a:t>If any discrepancy in these PPTs vs.</a:t>
            </a:r>
            <a:r>
              <a:rPr lang="en-US" sz="2000" dirty="0" smtClean="0">
                <a:solidFill>
                  <a:schemeClr val="bg1"/>
                </a:solidFill>
                <a:latin typeface="Franklin Gothic Medium Cond" panose="020B0606030402020204" pitchFamily="34" charset="0"/>
              </a:rPr>
              <a:t> </a:t>
            </a:r>
            <a:r>
              <a:rPr lang="en-US" sz="2000" dirty="0" err="1" smtClean="0">
                <a:solidFill>
                  <a:schemeClr val="bg1"/>
                </a:solidFill>
                <a:latin typeface="Franklin Gothic Medium Cond" panose="020B0606030402020204" pitchFamily="34" charset="0"/>
              </a:rPr>
              <a:t>wiki,Ramesh</a:t>
            </a:r>
            <a:r>
              <a:rPr lang="en-US" sz="2000" dirty="0" smtClean="0">
                <a:solidFill>
                  <a:schemeClr val="bg1"/>
                </a:solidFill>
                <a:latin typeface="Franklin Gothic Medium Cond" panose="020B0606030402020204" pitchFamily="34" charset="0"/>
              </a:rPr>
              <a:t>, </a:t>
            </a:r>
            <a:r>
              <a:rPr lang="en-US" sz="2000" dirty="0" err="1" smtClean="0">
                <a:solidFill>
                  <a:schemeClr val="bg1"/>
                </a:solidFill>
                <a:latin typeface="Franklin Gothic Medium Cond" panose="020B0606030402020204" pitchFamily="34" charset="0"/>
              </a:rPr>
              <a:t>Dutt-Sundaram</a:t>
            </a:r>
            <a:r>
              <a:rPr lang="en-US" sz="2000" dirty="0" smtClean="0">
                <a:solidFill>
                  <a:schemeClr val="bg1"/>
                </a:solidFill>
                <a:latin typeface="Franklin Gothic Medium Cond" panose="020B0606030402020204" pitchFamily="34" charset="0"/>
              </a:rPr>
              <a:t> et al that’s bcoz I refer to book for NBFC &amp; Finance topics.</a:t>
            </a:r>
          </a:p>
          <a:p>
            <a:pPr algn="ctr"/>
            <a:r>
              <a:rPr lang="en-US" sz="2000" dirty="0" smtClean="0">
                <a:solidFill>
                  <a:schemeClr val="bg1"/>
                </a:solidFill>
                <a:latin typeface="Franklin Gothic Medium Cond" panose="020B0606030402020204" pitchFamily="34" charset="0"/>
              </a:rPr>
              <a:t>PS: You don’t need to buy or read this book. This is only for ‘disclaimer’.</a:t>
            </a:r>
          </a:p>
        </p:txBody>
      </p:sp>
      <p:cxnSp>
        <p:nvCxnSpPr>
          <p:cNvPr id="7" name="Straight Arrow Connector 6"/>
          <p:cNvCxnSpPr>
            <a:endCxn id="2" idx="2"/>
          </p:cNvCxnSpPr>
          <p:nvPr/>
        </p:nvCxnSpPr>
        <p:spPr>
          <a:xfrm flipH="1" flipV="1">
            <a:off x="10603093" y="4658539"/>
            <a:ext cx="68049" cy="1228500"/>
          </a:xfrm>
          <a:prstGeom prst="straightConnector1">
            <a:avLst/>
          </a:prstGeom>
          <a:ln w="762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5283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Public sector: (22)</a:t>
            </a:r>
          </a:p>
          <a:p>
            <a:r>
              <a:rPr lang="en-US" dirty="0" smtClean="0"/>
              <a:t>21+ [1 SBI + 5 </a:t>
            </a:r>
            <a:r>
              <a:rPr lang="en-US" dirty="0" err="1" smtClean="0"/>
              <a:t>Asso</a:t>
            </a:r>
            <a:r>
              <a:rPr lang="en-US" dirty="0" smtClean="0"/>
              <a:t>.] = 27 PSB</a:t>
            </a:r>
          </a:p>
          <a:p>
            <a:r>
              <a:rPr lang="en-US" dirty="0" smtClean="0">
                <a:hlinkClick r:id="rId2"/>
              </a:rPr>
              <a:t>iba.org.in/</a:t>
            </a:r>
            <a:r>
              <a:rPr lang="en-US" dirty="0" err="1" smtClean="0">
                <a:hlinkClick r:id="rId2"/>
              </a:rPr>
              <a:t>viewmembanks.asp?id</a:t>
            </a:r>
            <a:r>
              <a:rPr lang="en-US" dirty="0" smtClean="0">
                <a:hlinkClick r:id="rId2"/>
              </a:rPr>
              <a:t>=1</a:t>
            </a:r>
            <a:endParaRPr lang="en-US" dirty="0" smtClean="0"/>
          </a:p>
          <a:p>
            <a:r>
              <a:rPr lang="en-US" dirty="0" smtClean="0"/>
              <a:t>P J </a:t>
            </a:r>
            <a:r>
              <a:rPr lang="en-US" dirty="0" err="1" smtClean="0"/>
              <a:t>Nayak</a:t>
            </a:r>
            <a:r>
              <a:rPr lang="en-US" dirty="0" smtClean="0"/>
              <a:t> Committee (27)</a:t>
            </a:r>
          </a:p>
          <a:p>
            <a:r>
              <a:rPr lang="en-US" dirty="0" smtClean="0"/>
              <a:t>Homework: logo-tag of each bank IF you’re preparing for BANK exams.</a:t>
            </a:r>
          </a:p>
          <a:p>
            <a:endParaRPr lang="en-US" dirty="0"/>
          </a:p>
        </p:txBody>
      </p:sp>
      <p:sp>
        <p:nvSpPr>
          <p:cNvPr id="3" name="Title 2"/>
          <p:cNvSpPr>
            <a:spLocks noGrp="1"/>
          </p:cNvSpPr>
          <p:nvPr>
            <p:ph type="title"/>
          </p:nvPr>
        </p:nvSpPr>
        <p:spPr/>
        <p:txBody>
          <a:bodyPr>
            <a:normAutofit fontScale="90000"/>
          </a:bodyPr>
          <a:lstStyle/>
          <a:p>
            <a:r>
              <a:rPr lang="en-US" dirty="0" smtClean="0"/>
              <a:t>Public Sector Banks today</a:t>
            </a:r>
            <a:endParaRPr lang="en-US" dirty="0"/>
          </a:p>
        </p:txBody>
      </p:sp>
    </p:spTree>
    <p:extLst>
      <p:ext uri="{BB962C8B-B14F-4D97-AF65-F5344CB8AC3E}">
        <p14:creationId xmlns:p14="http://schemas.microsoft.com/office/powerpoint/2010/main" val="334317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Logo and motto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201" y="914400"/>
            <a:ext cx="9019598" cy="5262563"/>
          </a:xfrm>
          <a:prstGeom prst="rect">
            <a:avLst/>
          </a:prstGeom>
        </p:spPr>
      </p:pic>
    </p:spTree>
    <p:extLst>
      <p:ext uri="{BB962C8B-B14F-4D97-AF65-F5344CB8AC3E}">
        <p14:creationId xmlns:p14="http://schemas.microsoft.com/office/powerpoint/2010/main" val="8079298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smtClean="0"/>
              <a:t>Evolution of Banking sector</a:t>
            </a:r>
          </a:p>
          <a:p>
            <a:r>
              <a:rPr lang="en-US" dirty="0" smtClean="0"/>
              <a:t>Bank Nationalization: WHY AND HOW?</a:t>
            </a:r>
          </a:p>
          <a:p>
            <a:endParaRPr lang="en-US" dirty="0"/>
          </a:p>
        </p:txBody>
      </p:sp>
    </p:spTree>
    <p:extLst>
      <p:ext uri="{BB962C8B-B14F-4D97-AF65-F5344CB8AC3E}">
        <p14:creationId xmlns:p14="http://schemas.microsoft.com/office/powerpoint/2010/main" val="32541219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499" y="2013216"/>
            <a:ext cx="2438400" cy="2438400"/>
          </a:xfrm>
        </p:spPr>
      </p:pic>
      <p:sp>
        <p:nvSpPr>
          <p:cNvPr id="3" name="Content Placeholder 2"/>
          <p:cNvSpPr>
            <a:spLocks noGrp="1"/>
          </p:cNvSpPr>
          <p:nvPr>
            <p:ph idx="1"/>
          </p:nvPr>
        </p:nvSpPr>
        <p:spPr/>
        <p:txBody>
          <a:bodyPr/>
          <a:lstStyle/>
          <a:p>
            <a:pPr marL="742950" indent="-742950">
              <a:buFont typeface="+mj-lt"/>
              <a:buAutoNum type="arabicPeriod"/>
            </a:pPr>
            <a:r>
              <a:rPr lang="en-US" dirty="0" smtClean="0"/>
              <a:t>Administered interest rate</a:t>
            </a:r>
          </a:p>
          <a:p>
            <a:pPr marL="742950" indent="-742950">
              <a:buFont typeface="+mj-lt"/>
              <a:buAutoNum type="arabicPeriod"/>
            </a:pPr>
            <a:r>
              <a:rPr lang="en-US" dirty="0" smtClean="0"/>
              <a:t>political interference, loan </a:t>
            </a:r>
            <a:r>
              <a:rPr lang="en-US" dirty="0" err="1" smtClean="0"/>
              <a:t>mela</a:t>
            </a:r>
            <a:r>
              <a:rPr lang="en-US" dirty="0" smtClean="0"/>
              <a:t>=&gt;NPA=&gt;Civil Court.</a:t>
            </a:r>
          </a:p>
          <a:p>
            <a:pPr marL="742950" indent="-742950">
              <a:buFont typeface="+mj-lt"/>
              <a:buAutoNum type="arabicPeriod"/>
            </a:pPr>
            <a:r>
              <a:rPr lang="en-US" dirty="0" smtClean="0"/>
              <a:t>Trade union, VRS</a:t>
            </a:r>
          </a:p>
          <a:p>
            <a:pPr marL="742950" indent="-742950">
              <a:buFont typeface="+mj-lt"/>
              <a:buAutoNum type="arabicPeriod"/>
            </a:pPr>
            <a:r>
              <a:rPr lang="en-US" dirty="0" smtClean="0"/>
              <a:t>high reserve requirement: CRR 15%, SLR 40%=&gt; </a:t>
            </a:r>
          </a:p>
          <a:p>
            <a:pPr marL="742950" indent="-742950">
              <a:buFont typeface="+mj-lt"/>
              <a:buAutoNum type="arabicPeriod"/>
            </a:pPr>
            <a:r>
              <a:rPr lang="en-US" dirty="0" smtClean="0"/>
              <a:t>hard to get loans for business=&gt; BoP crisis</a:t>
            </a:r>
          </a:p>
        </p:txBody>
      </p:sp>
      <p:sp>
        <p:nvSpPr>
          <p:cNvPr id="2" name="Title 1"/>
          <p:cNvSpPr>
            <a:spLocks noGrp="1"/>
          </p:cNvSpPr>
          <p:nvPr>
            <p:ph type="title"/>
          </p:nvPr>
        </p:nvSpPr>
        <p:spPr/>
        <p:txBody>
          <a:bodyPr>
            <a:normAutofit/>
          </a:bodyPr>
          <a:lstStyle/>
          <a:p>
            <a:r>
              <a:rPr lang="en-US" dirty="0" smtClean="0"/>
              <a:t>problems</a:t>
            </a:r>
            <a:endParaRPr lang="en-US" dirty="0"/>
          </a:p>
        </p:txBody>
      </p:sp>
      <p:sp>
        <p:nvSpPr>
          <p:cNvPr id="4" name="Text Placeholder 3"/>
          <p:cNvSpPr>
            <a:spLocks noGrp="1"/>
          </p:cNvSpPr>
          <p:nvPr>
            <p:ph type="body" sz="quarter" idx="13"/>
          </p:nvPr>
        </p:nvSpPr>
        <p:spPr/>
        <p:txBody>
          <a:bodyPr/>
          <a:lstStyle/>
          <a:p>
            <a:r>
              <a:rPr lang="en-US" sz="3600" dirty="0" smtClean="0"/>
              <a:t>Nationalization</a:t>
            </a:r>
            <a:endParaRPr lang="en-US" sz="3600" dirty="0"/>
          </a:p>
        </p:txBody>
      </p:sp>
    </p:spTree>
    <p:extLst>
      <p:ext uri="{BB962C8B-B14F-4D97-AF65-F5344CB8AC3E}">
        <p14:creationId xmlns:p14="http://schemas.microsoft.com/office/powerpoint/2010/main" val="2859337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4724" y="3255821"/>
            <a:ext cx="2879547" cy="1195207"/>
          </a:xfrm>
          <a:prstGeom prst="rect">
            <a:avLst/>
          </a:prstGeom>
        </p:spPr>
      </p:pic>
      <p:sp>
        <p:nvSpPr>
          <p:cNvPr id="4" name="Title 3"/>
          <p:cNvSpPr>
            <a:spLocks noGrp="1"/>
          </p:cNvSpPr>
          <p:nvPr>
            <p:ph type="title"/>
          </p:nvPr>
        </p:nvSpPr>
        <p:spPr/>
        <p:txBody>
          <a:bodyPr>
            <a:normAutofit fontScale="90000"/>
          </a:bodyPr>
          <a:lstStyle/>
          <a:p>
            <a:r>
              <a:rPr lang="en-US" dirty="0" smtClean="0"/>
              <a:t>Reserve Ratios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295" y="795523"/>
            <a:ext cx="2877976" cy="246029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5773"/>
          <a:stretch/>
        </p:blipFill>
        <p:spPr>
          <a:xfrm>
            <a:off x="8428623" y="1439654"/>
            <a:ext cx="3773864" cy="290525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44905"/>
            <a:ext cx="3728615" cy="248574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8136" y="4344905"/>
            <a:ext cx="3782780" cy="252468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884019"/>
            <a:ext cx="3728615" cy="2460886"/>
          </a:xfrm>
          <a:prstGeom prst="rect">
            <a:avLst/>
          </a:prstGeom>
        </p:spPr>
      </p:pic>
      <p:sp>
        <p:nvSpPr>
          <p:cNvPr id="11" name="TextBox 10"/>
          <p:cNvSpPr txBox="1"/>
          <p:nvPr/>
        </p:nvSpPr>
        <p:spPr>
          <a:xfrm>
            <a:off x="-1571" y="3840339"/>
            <a:ext cx="3675888" cy="646331"/>
          </a:xfrm>
          <a:prstGeom prst="homePlate">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Depositors</a:t>
            </a:r>
            <a:endParaRPr lang="en-US" sz="3600" dirty="0">
              <a:latin typeface="Arial Black" panose="020B0A04020102020204" pitchFamily="34" charset="0"/>
            </a:endParaRPr>
          </a:p>
        </p:txBody>
      </p:sp>
      <p:sp>
        <p:nvSpPr>
          <p:cNvPr id="12" name="TextBox 11"/>
          <p:cNvSpPr txBox="1"/>
          <p:nvPr/>
        </p:nvSpPr>
        <p:spPr>
          <a:xfrm>
            <a:off x="8416565" y="3840340"/>
            <a:ext cx="3675888" cy="646331"/>
          </a:xfrm>
          <a:prstGeom prst="homePlate">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Borrowers</a:t>
            </a:r>
            <a:endParaRPr lang="en-US" sz="3600" dirty="0">
              <a:latin typeface="Arial Black" panose="020B0A04020102020204" pitchFamily="34" charset="0"/>
            </a:endParaRPr>
          </a:p>
        </p:txBody>
      </p:sp>
      <p:sp>
        <p:nvSpPr>
          <p:cNvPr id="15" name="TextBox 14"/>
          <p:cNvSpPr txBox="1"/>
          <p:nvPr/>
        </p:nvSpPr>
        <p:spPr>
          <a:xfrm>
            <a:off x="4466611" y="4486671"/>
            <a:ext cx="3675888" cy="2404586"/>
          </a:xfrm>
          <a:prstGeom prst="down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CRR: 	04%</a:t>
            </a:r>
          </a:p>
          <a:p>
            <a:pPr algn="ctr"/>
            <a:r>
              <a:rPr lang="en-US" sz="3200" dirty="0" smtClean="0">
                <a:latin typeface="Arial Black" panose="020B0A04020102020204" pitchFamily="34" charset="0"/>
              </a:rPr>
              <a:t>SLR: 	22%</a:t>
            </a:r>
          </a:p>
          <a:p>
            <a:pPr algn="ctr"/>
            <a:r>
              <a:rPr lang="en-US" sz="3200" dirty="0" smtClean="0">
                <a:latin typeface="Arial Black" panose="020B0A04020102020204" pitchFamily="34" charset="0"/>
              </a:rPr>
              <a:t>Total: 	26%</a:t>
            </a:r>
            <a:endParaRPr lang="en-US" sz="3200" dirty="0">
              <a:latin typeface="Arial Black" panose="020B0A04020102020204" pitchFamily="34" charset="0"/>
            </a:endParaRPr>
          </a:p>
        </p:txBody>
      </p:sp>
      <p:sp>
        <p:nvSpPr>
          <p:cNvPr id="16" name="TextBox 15"/>
          <p:cNvSpPr txBox="1"/>
          <p:nvPr/>
        </p:nvSpPr>
        <p:spPr>
          <a:xfrm>
            <a:off x="1068836" y="911843"/>
            <a:ext cx="3675888" cy="1283910"/>
          </a:xfrm>
          <a:prstGeom prst="leftArrow">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Pay 0-4-9%</a:t>
            </a:r>
            <a:endParaRPr lang="en-US" sz="3600" dirty="0">
              <a:latin typeface="Arial Black" panose="020B0A04020102020204" pitchFamily="34" charset="0"/>
            </a:endParaRPr>
          </a:p>
        </p:txBody>
      </p:sp>
      <p:sp>
        <p:nvSpPr>
          <p:cNvPr id="17" name="TextBox 16"/>
          <p:cNvSpPr txBox="1"/>
          <p:nvPr/>
        </p:nvSpPr>
        <p:spPr>
          <a:xfrm>
            <a:off x="7732045" y="911843"/>
            <a:ext cx="4457695" cy="1283910"/>
          </a:xfrm>
          <a:prstGeom prst="leftArrow">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Pay 10-15-18%</a:t>
            </a:r>
            <a:endParaRPr lang="en-US" sz="3600" dirty="0">
              <a:latin typeface="Arial Black" panose="020B0A04020102020204" pitchFamily="34" charset="0"/>
            </a:endParaRPr>
          </a:p>
        </p:txBody>
      </p:sp>
      <p:sp>
        <p:nvSpPr>
          <p:cNvPr id="14" name="TextBox 13"/>
          <p:cNvSpPr txBox="1"/>
          <p:nvPr/>
        </p:nvSpPr>
        <p:spPr>
          <a:xfrm>
            <a:off x="4258056" y="4426062"/>
            <a:ext cx="3675888" cy="2404586"/>
          </a:xfrm>
          <a:prstGeom prst="down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CRR: 	15%</a:t>
            </a:r>
          </a:p>
          <a:p>
            <a:pPr algn="ctr"/>
            <a:r>
              <a:rPr lang="en-US" sz="3200" dirty="0" smtClean="0">
                <a:latin typeface="Arial Black" panose="020B0A04020102020204" pitchFamily="34" charset="0"/>
              </a:rPr>
              <a:t>SLR: 	40%</a:t>
            </a:r>
          </a:p>
          <a:p>
            <a:pPr algn="ctr"/>
            <a:r>
              <a:rPr lang="en-US" sz="3200" dirty="0" smtClean="0">
                <a:latin typeface="Arial Black" panose="020B0A04020102020204" pitchFamily="34" charset="0"/>
              </a:rPr>
              <a:t>Total: 	55%</a:t>
            </a:r>
            <a:endParaRPr lang="en-US" sz="3200" dirty="0">
              <a:latin typeface="Arial Black" panose="020B0A04020102020204" pitchFamily="34" charset="0"/>
            </a:endParaRPr>
          </a:p>
        </p:txBody>
      </p:sp>
    </p:spTree>
    <p:extLst>
      <p:ext uri="{BB962C8B-B14F-4D97-AF65-F5344CB8AC3E}">
        <p14:creationId xmlns:p14="http://schemas.microsoft.com/office/powerpoint/2010/main" val="27486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p:txBody>
          <a:bodyPr/>
          <a:lstStyle/>
          <a:p>
            <a:endParaRPr lang="en-US" dirty="0" smtClean="0"/>
          </a:p>
          <a:p>
            <a:r>
              <a:rPr lang="en-US" dirty="0" smtClean="0"/>
              <a:t>CRR: 15%</a:t>
            </a:r>
          </a:p>
          <a:p>
            <a:r>
              <a:rPr lang="en-US" dirty="0" smtClean="0"/>
              <a:t>SLR: 40%</a:t>
            </a:r>
          </a:p>
          <a:p>
            <a:r>
              <a:rPr lang="en-US" dirty="0" smtClean="0">
                <a:solidFill>
                  <a:srgbClr val="C00000"/>
                </a:solidFill>
              </a:rPr>
              <a:t>Total: 55% of NDTL couldn’t be </a:t>
            </a:r>
            <a:r>
              <a:rPr lang="en-US" dirty="0" err="1" smtClean="0">
                <a:solidFill>
                  <a:srgbClr val="C00000"/>
                </a:solidFill>
              </a:rPr>
              <a:t>lended</a:t>
            </a:r>
            <a:endParaRPr lang="en-US" dirty="0">
              <a:solidFill>
                <a:srgbClr val="C00000"/>
              </a:solidFill>
            </a:endParaRPr>
          </a:p>
        </p:txBody>
      </p:sp>
      <p:sp>
        <p:nvSpPr>
          <p:cNvPr id="4" name="Content Placeholder 3"/>
          <p:cNvSpPr>
            <a:spLocks noGrp="1"/>
          </p:cNvSpPr>
          <p:nvPr>
            <p:ph idx="1"/>
          </p:nvPr>
        </p:nvSpPr>
        <p:spPr/>
        <p:txBody>
          <a:bodyPr>
            <a:normAutofit/>
          </a:bodyPr>
          <a:lstStyle/>
          <a:p>
            <a:pPr marL="514350" indent="-514350"/>
            <a:r>
              <a:rPr lang="en-US" dirty="0" smtClean="0"/>
              <a:t>High </a:t>
            </a:r>
            <a:r>
              <a:rPr lang="en-US" dirty="0"/>
              <a:t>cost of </a:t>
            </a:r>
            <a:r>
              <a:rPr lang="en-US" dirty="0" smtClean="0"/>
              <a:t>credit (loans)</a:t>
            </a:r>
          </a:p>
          <a:p>
            <a:pPr marL="514350" indent="-514350"/>
            <a:r>
              <a:rPr lang="en-US" dirty="0" smtClean="0"/>
              <a:t>Business expansion </a:t>
            </a:r>
            <a:r>
              <a:rPr lang="en-US" dirty="0">
                <a:solidFill>
                  <a:srgbClr val="FF0000"/>
                </a:solidFill>
              </a:rPr>
              <a:t>▼</a:t>
            </a:r>
            <a:endParaRPr lang="en-US" dirty="0"/>
          </a:p>
          <a:p>
            <a:pPr marL="514350" indent="-514350"/>
            <a:r>
              <a:rPr lang="en-US" dirty="0" smtClean="0"/>
              <a:t>Job creation </a:t>
            </a:r>
            <a:r>
              <a:rPr lang="en-US" dirty="0">
                <a:solidFill>
                  <a:srgbClr val="FF0000"/>
                </a:solidFill>
              </a:rPr>
              <a:t>▼</a:t>
            </a:r>
            <a:endParaRPr lang="en-US" dirty="0"/>
          </a:p>
          <a:p>
            <a:pPr marL="514350" indent="-514350"/>
            <a:r>
              <a:rPr lang="en-US" dirty="0" smtClean="0"/>
              <a:t>Tax-Collection </a:t>
            </a:r>
            <a:r>
              <a:rPr lang="en-US" dirty="0">
                <a:solidFill>
                  <a:srgbClr val="FF0000"/>
                </a:solidFill>
              </a:rPr>
              <a:t>▼</a:t>
            </a:r>
            <a:endParaRPr lang="en-US" dirty="0"/>
          </a:p>
          <a:p>
            <a:pPr marL="514350" indent="-514350"/>
            <a:r>
              <a:rPr lang="en-US" dirty="0" smtClean="0"/>
              <a:t>Government borrowing: </a:t>
            </a:r>
            <a:r>
              <a:rPr lang="en-US" dirty="0"/>
              <a:t>Fiscal </a:t>
            </a:r>
            <a:r>
              <a:rPr lang="en-US" dirty="0" smtClean="0"/>
              <a:t>deficit </a:t>
            </a:r>
            <a:r>
              <a:rPr lang="en-US" dirty="0">
                <a:solidFill>
                  <a:srgbClr val="00B050"/>
                </a:solidFill>
              </a:rPr>
              <a:t>▲</a:t>
            </a:r>
            <a:endParaRPr lang="en-US" dirty="0" smtClean="0"/>
          </a:p>
          <a:p>
            <a:pPr marL="514350" indent="-514350"/>
            <a:r>
              <a:rPr lang="en-US" dirty="0" smtClean="0"/>
              <a:t>Exports </a:t>
            </a:r>
            <a:r>
              <a:rPr lang="en-US" dirty="0">
                <a:solidFill>
                  <a:srgbClr val="FF0000"/>
                </a:solidFill>
              </a:rPr>
              <a:t>▼</a:t>
            </a:r>
            <a:endParaRPr lang="en-US" dirty="0"/>
          </a:p>
          <a:p>
            <a:pPr marL="514350" indent="-514350"/>
            <a:r>
              <a:rPr lang="en-US" dirty="0" smtClean="0"/>
              <a:t>Current </a:t>
            </a:r>
            <a:r>
              <a:rPr lang="en-US" dirty="0"/>
              <a:t>Account </a:t>
            </a:r>
            <a:r>
              <a:rPr lang="en-US" dirty="0" smtClean="0"/>
              <a:t>Deficit </a:t>
            </a:r>
            <a:r>
              <a:rPr lang="en-US" dirty="0">
                <a:solidFill>
                  <a:srgbClr val="00B050"/>
                </a:solidFill>
              </a:rPr>
              <a:t>▲</a:t>
            </a:r>
            <a:endParaRPr lang="en-US" dirty="0"/>
          </a:p>
          <a:p>
            <a:pPr marL="514350" indent="-514350"/>
            <a:endParaRPr lang="en-US" dirty="0"/>
          </a:p>
          <a:p>
            <a:endParaRPr lang="en-US" dirty="0"/>
          </a:p>
        </p:txBody>
      </p:sp>
      <p:sp>
        <p:nvSpPr>
          <p:cNvPr id="3" name="Title 2"/>
          <p:cNvSpPr>
            <a:spLocks noGrp="1"/>
          </p:cNvSpPr>
          <p:nvPr>
            <p:ph type="title"/>
          </p:nvPr>
        </p:nvSpPr>
        <p:spPr/>
        <p:txBody>
          <a:bodyPr/>
          <a:lstStyle/>
          <a:p>
            <a:r>
              <a:rPr lang="en-US" dirty="0" smtClean="0"/>
              <a:t>High reserve ratios</a:t>
            </a:r>
            <a:endParaRPr lang="en-US" dirty="0"/>
          </a:p>
        </p:txBody>
      </p:sp>
      <p:sp>
        <p:nvSpPr>
          <p:cNvPr id="5" name="Text Placeholder 4"/>
          <p:cNvSpPr>
            <a:spLocks noGrp="1"/>
          </p:cNvSpPr>
          <p:nvPr>
            <p:ph type="body" sz="quarter" idx="13"/>
          </p:nvPr>
        </p:nvSpPr>
        <p:spPr/>
        <p:txBody>
          <a:bodyPr/>
          <a:lstStyle/>
          <a:p>
            <a:r>
              <a:rPr lang="en-US" dirty="0" smtClean="0"/>
              <a:t>Pre-LPG</a:t>
            </a:r>
            <a:endParaRPr lang="en-US" dirty="0"/>
          </a:p>
        </p:txBody>
      </p:sp>
    </p:spTree>
    <p:extLst>
      <p:ext uri="{BB962C8B-B14F-4D97-AF65-F5344CB8AC3E}">
        <p14:creationId xmlns:p14="http://schemas.microsoft.com/office/powerpoint/2010/main" val="353167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 Narasimham"/>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881533" y="2264092"/>
            <a:ext cx="3094291" cy="30942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sz="3900" dirty="0" smtClean="0"/>
              <a:t>Ex-RBI Governor </a:t>
            </a:r>
            <a:r>
              <a:rPr lang="en-US" sz="3900" dirty="0" err="1" smtClean="0"/>
              <a:t>M.Narsimhan</a:t>
            </a:r>
            <a:endParaRPr lang="en-US" sz="3900" dirty="0" smtClean="0"/>
          </a:p>
          <a:p>
            <a:r>
              <a:rPr lang="en-US" sz="3900" dirty="0" smtClean="0"/>
              <a:t>Deregulation of interest rate</a:t>
            </a:r>
          </a:p>
          <a:p>
            <a:r>
              <a:rPr lang="en-US" sz="3600" b="1" dirty="0"/>
              <a:t>Benchmark Prime Lending Rate </a:t>
            </a:r>
            <a:r>
              <a:rPr lang="en-US" sz="3600" b="1" dirty="0" smtClean="0"/>
              <a:t>(</a:t>
            </a:r>
            <a:r>
              <a:rPr lang="en-US" sz="3900" dirty="0" smtClean="0"/>
              <a:t>BPLR)</a:t>
            </a:r>
          </a:p>
          <a:p>
            <a:r>
              <a:rPr lang="en-US" sz="3900" dirty="0" smtClean="0"/>
              <a:t>Base Rate (2010)</a:t>
            </a:r>
            <a:endParaRPr lang="en-US" dirty="0" smtClean="0"/>
          </a:p>
          <a:p>
            <a:endParaRPr lang="en-US" dirty="0" smtClean="0"/>
          </a:p>
          <a:p>
            <a:endParaRPr lang="en-US" dirty="0"/>
          </a:p>
        </p:txBody>
      </p:sp>
      <p:sp>
        <p:nvSpPr>
          <p:cNvPr id="2" name="Title 1"/>
          <p:cNvSpPr>
            <a:spLocks noGrp="1"/>
          </p:cNvSpPr>
          <p:nvPr>
            <p:ph type="title"/>
          </p:nvPr>
        </p:nvSpPr>
        <p:spPr/>
        <p:txBody>
          <a:bodyPr>
            <a:normAutofit fontScale="90000"/>
          </a:bodyPr>
          <a:lstStyle/>
          <a:p>
            <a:r>
              <a:rPr lang="en-US" dirty="0" err="1" smtClean="0"/>
              <a:t>Narsimhan</a:t>
            </a:r>
            <a:r>
              <a:rPr lang="en-US" dirty="0" smtClean="0"/>
              <a:t> Committee I (</a:t>
            </a:r>
            <a:r>
              <a:rPr lang="en-US" dirty="0" err="1" smtClean="0"/>
              <a:t>GoI</a:t>
            </a:r>
            <a:r>
              <a:rPr lang="en-US" dirty="0" smtClean="0"/>
              <a:t>)</a:t>
            </a:r>
            <a:endParaRPr lang="en-US" dirty="0"/>
          </a:p>
        </p:txBody>
      </p:sp>
      <p:sp>
        <p:nvSpPr>
          <p:cNvPr id="4" name="Text Placeholder 3"/>
          <p:cNvSpPr>
            <a:spLocks noGrp="1"/>
          </p:cNvSpPr>
          <p:nvPr>
            <p:ph type="body" sz="quarter" idx="13"/>
          </p:nvPr>
        </p:nvSpPr>
        <p:spPr/>
        <p:txBody>
          <a:bodyPr/>
          <a:lstStyle/>
          <a:p>
            <a:r>
              <a:rPr lang="en-US" dirty="0" smtClean="0"/>
              <a:t>1991</a:t>
            </a:r>
            <a:endParaRPr lang="en-US" dirty="0"/>
          </a:p>
        </p:txBody>
      </p:sp>
    </p:spTree>
    <p:extLst>
      <p:ext uri="{BB962C8B-B14F-4D97-AF65-F5344CB8AC3E}">
        <p14:creationId xmlns:p14="http://schemas.microsoft.com/office/powerpoint/2010/main" val="11285705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837303815"/>
              </p:ext>
            </p:extLst>
          </p:nvPr>
        </p:nvGraphicFramePr>
        <p:xfrm>
          <a:off x="838200" y="914400"/>
          <a:ext cx="10515600" cy="4876800"/>
        </p:xfrm>
        <a:graphic>
          <a:graphicData uri="http://schemas.openxmlformats.org/drawingml/2006/table">
            <a:tbl>
              <a:tblPr/>
              <a:tblGrid>
                <a:gridCol w="3505200"/>
                <a:gridCol w="3505200"/>
                <a:gridCol w="3505200"/>
              </a:tblGrid>
              <a:tr h="567068">
                <a:tc>
                  <a:txBody>
                    <a:bodyPr/>
                    <a:lstStyle/>
                    <a:p>
                      <a:pPr algn="ctr"/>
                      <a:r>
                        <a:rPr lang="en-US" sz="4000" b="0" dirty="0">
                          <a:solidFill>
                            <a:schemeClr val="bg1"/>
                          </a:solidFill>
                          <a:latin typeface="Franklin Gothic Demi Cond" panose="020B0706030402020204" pitchFamily="34" charset="0"/>
                        </a:rPr>
                        <a:t>SBI’s </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rgbClr val="002060"/>
                    </a:solidFill>
                  </a:tcPr>
                </a:tc>
                <a:tc>
                  <a:txBody>
                    <a:bodyPr/>
                    <a:lstStyle/>
                    <a:p>
                      <a:pPr algn="ctr"/>
                      <a:r>
                        <a:rPr lang="en-US" sz="4000" b="0" dirty="0" smtClean="0">
                          <a:solidFill>
                            <a:schemeClr val="bg1"/>
                          </a:solidFill>
                          <a:latin typeface="Franklin Gothic Demi Cond" panose="020B0706030402020204" pitchFamily="34" charset="0"/>
                        </a:rPr>
                        <a:t>Base rate+</a:t>
                      </a:r>
                      <a:endParaRPr lang="en-US" sz="4000" b="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rgbClr val="002060"/>
                    </a:solidFill>
                  </a:tcPr>
                </a:tc>
                <a:tc>
                  <a:txBody>
                    <a:bodyPr/>
                    <a:lstStyle/>
                    <a:p>
                      <a:pPr algn="ctr"/>
                      <a:r>
                        <a:rPr lang="en-US" sz="4000" b="0" dirty="0">
                          <a:solidFill>
                            <a:schemeClr val="bg1"/>
                          </a:solidFill>
                          <a:latin typeface="Franklin Gothic Demi Cond" panose="020B0706030402020204" pitchFamily="34" charset="0"/>
                        </a:rPr>
                        <a:t>result</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solidFill>
                      <a:srgbClr val="002060"/>
                    </a:solidFill>
                  </a:tcPr>
                </a:tc>
              </a:tr>
              <a:tr h="567068">
                <a:tc>
                  <a:txBody>
                    <a:bodyPr/>
                    <a:lstStyle/>
                    <a:p>
                      <a:pPr algn="ctr"/>
                      <a:r>
                        <a:rPr lang="en-US" sz="4000" dirty="0">
                          <a:solidFill>
                            <a:schemeClr val="bg1"/>
                          </a:solidFill>
                          <a:latin typeface="Franklin Gothic Demi Cond" panose="020B0706030402020204" pitchFamily="34" charset="0"/>
                        </a:rPr>
                        <a:t>Car loan</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bg1"/>
                          </a:solidFill>
                          <a:latin typeface="Franklin Gothic Demi Cond" panose="020B0706030402020204" pitchFamily="34" charset="0"/>
                        </a:rPr>
                        <a:t>0.75</a:t>
                      </a:r>
                      <a:r>
                        <a:rPr lang="en-US" sz="4000" dirty="0" smtClean="0">
                          <a:solidFill>
                            <a:schemeClr val="bg1"/>
                          </a:solidFill>
                          <a:latin typeface="Franklin Gothic Demi Cond" panose="020B0706030402020204" pitchFamily="34" charset="0"/>
                        </a:rPr>
                        <a:t>%</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bg1"/>
                          </a:solidFill>
                          <a:latin typeface="Franklin Gothic Demi Cond" panose="020B0706030402020204" pitchFamily="34" charset="0"/>
                        </a:rPr>
                        <a:t>10.75%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r>
              <a:tr h="567068">
                <a:tc>
                  <a:txBody>
                    <a:bodyPr/>
                    <a:lstStyle/>
                    <a:p>
                      <a:pPr algn="ctr"/>
                      <a:r>
                        <a:rPr lang="en-US" sz="4000" dirty="0">
                          <a:solidFill>
                            <a:schemeClr val="bg1"/>
                          </a:solidFill>
                          <a:latin typeface="Franklin Gothic Demi Cond" panose="020B0706030402020204" pitchFamily="34" charset="0"/>
                        </a:rPr>
                        <a:t>Two </a:t>
                      </a:r>
                      <a:r>
                        <a:rPr lang="en-US" sz="4000" dirty="0" smtClean="0">
                          <a:solidFill>
                            <a:schemeClr val="bg1"/>
                          </a:solidFill>
                          <a:latin typeface="Franklin Gothic Demi Cond" panose="020B0706030402020204" pitchFamily="34" charset="0"/>
                        </a:rPr>
                        <a:t>wheeler</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bg1"/>
                          </a:solidFill>
                          <a:latin typeface="Franklin Gothic Demi Cond" panose="020B0706030402020204" pitchFamily="34" charset="0"/>
                        </a:rPr>
                        <a:t>8.25</a:t>
                      </a:r>
                      <a:r>
                        <a:rPr lang="en-US" sz="4000" dirty="0" smtClean="0">
                          <a:solidFill>
                            <a:schemeClr val="bg1"/>
                          </a:solidFill>
                          <a:latin typeface="Franklin Gothic Demi Cond" panose="020B0706030402020204" pitchFamily="34" charset="0"/>
                        </a:rPr>
                        <a:t>%</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bg1"/>
                          </a:solidFill>
                          <a:latin typeface="Franklin Gothic Demi Cond" panose="020B0706030402020204" pitchFamily="34" charset="0"/>
                        </a:rPr>
                        <a:t>18.25%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r>
              <a:tr h="567068">
                <a:tc>
                  <a:txBody>
                    <a:bodyPr/>
                    <a:lstStyle/>
                    <a:p>
                      <a:pPr algn="ctr"/>
                      <a:r>
                        <a:rPr lang="en-US" sz="4000" dirty="0">
                          <a:solidFill>
                            <a:schemeClr val="bg1"/>
                          </a:solidFill>
                          <a:latin typeface="Franklin Gothic Demi Cond" panose="020B0706030402020204" pitchFamily="34" charset="0"/>
                        </a:rPr>
                        <a:t>Education </a:t>
                      </a:r>
                      <a:r>
                        <a:rPr lang="en-US" sz="4000" dirty="0" smtClean="0">
                          <a:solidFill>
                            <a:schemeClr val="bg1"/>
                          </a:solidFill>
                          <a:latin typeface="Franklin Gothic Demi Cond" panose="020B0706030402020204" pitchFamily="34" charset="0"/>
                        </a:rPr>
                        <a:t> (4L)</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bg1"/>
                          </a:solidFill>
                          <a:latin typeface="Franklin Gothic Demi Cond" panose="020B0706030402020204" pitchFamily="34" charset="0"/>
                        </a:rPr>
                        <a:t>3.5</a:t>
                      </a:r>
                      <a:r>
                        <a:rPr lang="en-US" sz="4000" dirty="0" smtClean="0">
                          <a:solidFill>
                            <a:schemeClr val="bg1"/>
                          </a:solidFill>
                          <a:latin typeface="Franklin Gothic Demi Cond" panose="020B0706030402020204" pitchFamily="34" charset="0"/>
                        </a:rPr>
                        <a:t>%</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a:solidFill>
                            <a:schemeClr val="bg1"/>
                          </a:solidFill>
                          <a:latin typeface="Franklin Gothic Demi Cond" panose="020B0706030402020204" pitchFamily="34" charset="0"/>
                        </a:rPr>
                        <a:t>13.5%</a:t>
                      </a: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r>
              <a:tr h="567068">
                <a:tc>
                  <a:txBody>
                    <a:bodyPr/>
                    <a:lstStyle/>
                    <a:p>
                      <a:pPr algn="ctr"/>
                      <a:r>
                        <a:rPr lang="en-US" sz="4000" dirty="0" smtClean="0">
                          <a:solidFill>
                            <a:schemeClr val="bg1"/>
                          </a:solidFill>
                          <a:latin typeface="Franklin Gothic Demi Cond" panose="020B0706030402020204" pitchFamily="34" charset="0"/>
                        </a:rPr>
                        <a:t>Home </a:t>
                      </a:r>
                      <a:r>
                        <a:rPr lang="en-US" sz="4000" baseline="0" dirty="0" smtClean="0">
                          <a:solidFill>
                            <a:schemeClr val="bg1"/>
                          </a:solidFill>
                          <a:latin typeface="Franklin Gothic Demi Cond" panose="020B0706030402020204" pitchFamily="34" charset="0"/>
                        </a:rPr>
                        <a:t>(</a:t>
                      </a:r>
                      <a:r>
                        <a:rPr lang="en-US" sz="4000" baseline="0" dirty="0" err="1" smtClean="0">
                          <a:solidFill>
                            <a:schemeClr val="bg1"/>
                          </a:solidFill>
                          <a:latin typeface="Franklin Gothic Demi Cond" panose="020B0706030402020204" pitchFamily="34" charset="0"/>
                        </a:rPr>
                        <a:t>upto</a:t>
                      </a:r>
                      <a:r>
                        <a:rPr lang="en-US" sz="4000" baseline="0" dirty="0" smtClean="0">
                          <a:solidFill>
                            <a:schemeClr val="bg1"/>
                          </a:solidFill>
                          <a:latin typeface="Franklin Gothic Demi Cond" panose="020B0706030402020204" pitchFamily="34" charset="0"/>
                        </a:rPr>
                        <a:t> 75L)</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smtClean="0">
                          <a:solidFill>
                            <a:schemeClr val="bg1"/>
                          </a:solidFill>
                          <a:latin typeface="Franklin Gothic Demi Cond" panose="020B0706030402020204" pitchFamily="34" charset="0"/>
                        </a:rPr>
                        <a:t>0.15%</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smtClean="0">
                          <a:solidFill>
                            <a:schemeClr val="bg1"/>
                          </a:solidFill>
                          <a:latin typeface="Franklin Gothic Demi Cond" panose="020B0706030402020204" pitchFamily="34" charset="0"/>
                        </a:rPr>
                        <a:t>10.15% (10.10%W)</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r>
              <a:tr h="567068">
                <a:tc>
                  <a:txBody>
                    <a:bodyPr/>
                    <a:lstStyle/>
                    <a:p>
                      <a:pPr algn="ctr"/>
                      <a:r>
                        <a:rPr lang="en-US" sz="4000" dirty="0" smtClean="0">
                          <a:solidFill>
                            <a:schemeClr val="bg1"/>
                          </a:solidFill>
                          <a:latin typeface="Franklin Gothic Demi Cond" panose="020B0706030402020204" pitchFamily="34" charset="0"/>
                        </a:rPr>
                        <a:t>Home (&gt;75L)</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smtClean="0">
                          <a:solidFill>
                            <a:schemeClr val="bg1"/>
                          </a:solidFill>
                          <a:latin typeface="Franklin Gothic Demi Cond" panose="020B0706030402020204" pitchFamily="34" charset="0"/>
                        </a:rPr>
                        <a:t>0.30%</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pPr algn="ctr"/>
                      <a:r>
                        <a:rPr lang="en-US" sz="4000" dirty="0" smtClean="0">
                          <a:solidFill>
                            <a:schemeClr val="bg1"/>
                          </a:solidFill>
                          <a:latin typeface="Franklin Gothic Demi Cond" panose="020B0706030402020204" pitchFamily="34" charset="0"/>
                        </a:rPr>
                        <a:t>10.30% (10.25%W)</a:t>
                      </a:r>
                      <a:endParaRPr lang="en-US" sz="4000" dirty="0">
                        <a:solidFill>
                          <a:schemeClr val="bg1"/>
                        </a:solidFill>
                        <a:latin typeface="Franklin Gothic Demi Cond" panose="020B0706030402020204" pitchFamily="34" charset="0"/>
                      </a:endParaRPr>
                    </a:p>
                  </a:txBody>
                  <a:tcPr marL="0" marR="0" marT="0" marB="0" anchor="ctr">
                    <a:lnL w="19050" cap="flat" cmpd="sng" algn="ctr">
                      <a:solidFill>
                        <a:srgbClr val="FFFF00"/>
                      </a:solidFill>
                      <a:prstDash val="solid"/>
                      <a:round/>
                      <a:headEnd type="none" w="med" len="med"/>
                      <a:tailEnd type="none" w="med" len="med"/>
                    </a:lnL>
                    <a:lnR w="19050" cap="flat" cmpd="sng" algn="ctr">
                      <a:solidFill>
                        <a:srgbClr val="FFFF00"/>
                      </a:solid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normAutofit fontScale="90000"/>
          </a:bodyPr>
          <a:lstStyle/>
          <a:p>
            <a:r>
              <a:rPr lang="en-US" dirty="0" smtClean="0"/>
              <a:t>Base rate system: SBI 10%</a:t>
            </a:r>
            <a:endParaRPr lang="en-US" dirty="0"/>
          </a:p>
        </p:txBody>
      </p:sp>
    </p:spTree>
    <p:extLst>
      <p:ext uri="{BB962C8B-B14F-4D97-AF65-F5344CB8AC3E}">
        <p14:creationId xmlns:p14="http://schemas.microsoft.com/office/powerpoint/2010/main" val="6149820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 Narasimham"/>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881533" y="2264092"/>
            <a:ext cx="3094291" cy="30942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sz="3900" dirty="0" err="1" smtClean="0"/>
              <a:t>PSL@normal</a:t>
            </a:r>
            <a:r>
              <a:rPr lang="en-US" sz="3900" dirty="0" smtClean="0"/>
              <a:t> </a:t>
            </a:r>
            <a:r>
              <a:rPr lang="en-US" sz="3900" dirty="0"/>
              <a:t>interest rates=&gt; interest </a:t>
            </a:r>
            <a:r>
              <a:rPr lang="en-US" sz="3900" dirty="0" smtClean="0"/>
              <a:t>subvention</a:t>
            </a:r>
            <a:endParaRPr lang="en-US" sz="3900" dirty="0"/>
          </a:p>
          <a:p>
            <a:r>
              <a:rPr lang="en-US" sz="3900" dirty="0"/>
              <a:t>Debt recovery tribunal =&gt; 1993 =&gt;</a:t>
            </a:r>
            <a:r>
              <a:rPr lang="en-US" sz="3900" dirty="0">
                <a:solidFill>
                  <a:srgbClr val="FFC000"/>
                </a:solidFill>
              </a:rPr>
              <a:t>SARFAESI 2002 (ref: website)</a:t>
            </a:r>
          </a:p>
          <a:p>
            <a:r>
              <a:rPr lang="en-US" sz="3900" dirty="0" smtClean="0"/>
              <a:t>Liberal </a:t>
            </a:r>
            <a:r>
              <a:rPr lang="en-US" sz="3900" dirty="0"/>
              <a:t>Branch expansion </a:t>
            </a:r>
            <a:r>
              <a:rPr lang="en-US" sz="3900" dirty="0" smtClean="0"/>
              <a:t>policy =&gt;(</a:t>
            </a:r>
            <a:r>
              <a:rPr lang="en-US" sz="3900" dirty="0" smtClean="0">
                <a:solidFill>
                  <a:srgbClr val="FFFF00"/>
                </a:solidFill>
              </a:rPr>
              <a:t>25% rural requirement</a:t>
            </a:r>
            <a:r>
              <a:rPr lang="en-US" sz="3900" dirty="0" smtClean="0"/>
              <a:t>)</a:t>
            </a:r>
            <a:endParaRPr lang="en-US" sz="3900" dirty="0"/>
          </a:p>
        </p:txBody>
      </p:sp>
      <p:sp>
        <p:nvSpPr>
          <p:cNvPr id="2" name="Title 1"/>
          <p:cNvSpPr>
            <a:spLocks noGrp="1"/>
          </p:cNvSpPr>
          <p:nvPr>
            <p:ph type="title"/>
          </p:nvPr>
        </p:nvSpPr>
        <p:spPr/>
        <p:txBody>
          <a:bodyPr>
            <a:normAutofit fontScale="90000"/>
          </a:bodyPr>
          <a:lstStyle/>
          <a:p>
            <a:r>
              <a:rPr lang="en-US" dirty="0" err="1" smtClean="0"/>
              <a:t>Narsimhan</a:t>
            </a:r>
            <a:r>
              <a:rPr lang="en-US" dirty="0" smtClean="0"/>
              <a:t> Committee I (</a:t>
            </a:r>
            <a:r>
              <a:rPr lang="en-US" dirty="0" err="1" smtClean="0"/>
              <a:t>GoI</a:t>
            </a:r>
            <a:r>
              <a:rPr lang="en-US" dirty="0" smtClean="0"/>
              <a:t>)</a:t>
            </a:r>
            <a:endParaRPr lang="en-US" dirty="0"/>
          </a:p>
        </p:txBody>
      </p:sp>
      <p:sp>
        <p:nvSpPr>
          <p:cNvPr id="4" name="Text Placeholder 3"/>
          <p:cNvSpPr>
            <a:spLocks noGrp="1"/>
          </p:cNvSpPr>
          <p:nvPr>
            <p:ph type="body" sz="quarter" idx="13"/>
          </p:nvPr>
        </p:nvSpPr>
        <p:spPr/>
        <p:txBody>
          <a:bodyPr/>
          <a:lstStyle/>
          <a:p>
            <a:r>
              <a:rPr lang="en-US" dirty="0" smtClean="0"/>
              <a:t>1991</a:t>
            </a:r>
            <a:endParaRPr lang="en-US" dirty="0"/>
          </a:p>
        </p:txBody>
      </p:sp>
    </p:spTree>
    <p:extLst>
      <p:ext uri="{BB962C8B-B14F-4D97-AF65-F5344CB8AC3E}">
        <p14:creationId xmlns:p14="http://schemas.microsoft.com/office/powerpoint/2010/main" val="3406354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 Narasimham"/>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881533" y="2264092"/>
            <a:ext cx="3094291" cy="30942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sz="3900" dirty="0"/>
              <a:t>Reduce CRR, SLR=&gt;(15,40)=&gt;(4,22)</a:t>
            </a:r>
          </a:p>
          <a:p>
            <a:r>
              <a:rPr lang="en-US" sz="3900" dirty="0"/>
              <a:t>NBFC regulatory framework</a:t>
            </a:r>
          </a:p>
          <a:p>
            <a:r>
              <a:rPr lang="en-US" sz="3900" dirty="0"/>
              <a:t>1992=&gt;SBI shares sold. =&gt;</a:t>
            </a:r>
            <a:r>
              <a:rPr lang="en-US" sz="3900" dirty="0" err="1"/>
              <a:t>GoI</a:t>
            </a:r>
            <a:r>
              <a:rPr lang="en-US" sz="3900" dirty="0"/>
              <a:t> ~60%</a:t>
            </a:r>
          </a:p>
          <a:p>
            <a:r>
              <a:rPr lang="en-US" sz="3900" dirty="0"/>
              <a:t>Private </a:t>
            </a:r>
            <a:r>
              <a:rPr lang="en-US" sz="3900" dirty="0" smtClean="0"/>
              <a:t>+ </a:t>
            </a:r>
            <a:r>
              <a:rPr lang="en-US" sz="3900" dirty="0"/>
              <a:t>foreign banks=&gt; </a:t>
            </a:r>
            <a:r>
              <a:rPr lang="en-US" sz="3900" dirty="0" smtClean="0"/>
              <a:t>1993 =&gt;2001 =&gt;2013</a:t>
            </a:r>
            <a:endParaRPr lang="en-US" sz="3900" dirty="0"/>
          </a:p>
        </p:txBody>
      </p:sp>
      <p:sp>
        <p:nvSpPr>
          <p:cNvPr id="2" name="Title 1"/>
          <p:cNvSpPr>
            <a:spLocks noGrp="1"/>
          </p:cNvSpPr>
          <p:nvPr>
            <p:ph type="title"/>
          </p:nvPr>
        </p:nvSpPr>
        <p:spPr/>
        <p:txBody>
          <a:bodyPr>
            <a:normAutofit fontScale="90000"/>
          </a:bodyPr>
          <a:lstStyle/>
          <a:p>
            <a:r>
              <a:rPr lang="en-US" dirty="0" err="1" smtClean="0"/>
              <a:t>Narsimhan</a:t>
            </a:r>
            <a:r>
              <a:rPr lang="en-US" dirty="0" smtClean="0"/>
              <a:t> Committee I (</a:t>
            </a:r>
            <a:r>
              <a:rPr lang="en-US" dirty="0" err="1" smtClean="0"/>
              <a:t>GoI</a:t>
            </a:r>
            <a:r>
              <a:rPr lang="en-US" dirty="0" smtClean="0"/>
              <a:t>)</a:t>
            </a:r>
            <a:endParaRPr lang="en-US" dirty="0"/>
          </a:p>
        </p:txBody>
      </p:sp>
      <p:sp>
        <p:nvSpPr>
          <p:cNvPr id="4" name="Text Placeholder 3"/>
          <p:cNvSpPr>
            <a:spLocks noGrp="1"/>
          </p:cNvSpPr>
          <p:nvPr>
            <p:ph type="body" sz="quarter" idx="13"/>
          </p:nvPr>
        </p:nvSpPr>
        <p:spPr/>
        <p:txBody>
          <a:bodyPr/>
          <a:lstStyle/>
          <a:p>
            <a:r>
              <a:rPr lang="en-US" dirty="0" smtClean="0"/>
              <a:t>1991</a:t>
            </a:r>
            <a:endParaRPr lang="en-US" dirty="0"/>
          </a:p>
        </p:txBody>
      </p:sp>
    </p:spTree>
    <p:extLst>
      <p:ext uri="{BB962C8B-B14F-4D97-AF65-F5344CB8AC3E}">
        <p14:creationId xmlns:p14="http://schemas.microsoft.com/office/powerpoint/2010/main" val="4250629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sz="quarter" idx="14"/>
          </p:nvPr>
        </p:nvPicPr>
        <p:blipFill>
          <a:blip r:embed="rId2"/>
          <a:stretch>
            <a:fillRect/>
          </a:stretch>
        </p:blipFill>
        <p:spPr>
          <a:xfrm>
            <a:off x="8886825" y="2075867"/>
            <a:ext cx="3054350" cy="3744492"/>
          </a:xfrm>
          <a:prstGeom prst="rect">
            <a:avLst/>
          </a:prstGeom>
        </p:spPr>
      </p:pic>
      <p:sp>
        <p:nvSpPr>
          <p:cNvPr id="6" name="Title 5"/>
          <p:cNvSpPr>
            <a:spLocks noGrp="1"/>
          </p:cNvSpPr>
          <p:nvPr>
            <p:ph type="title"/>
          </p:nvPr>
        </p:nvSpPr>
        <p:spPr/>
        <p:txBody>
          <a:bodyPr/>
          <a:lstStyle/>
          <a:p>
            <a:r>
              <a:rPr lang="en-US" dirty="0" smtClean="0"/>
              <a:t>Presidency </a:t>
            </a:r>
            <a:br>
              <a:rPr lang="en-US" dirty="0" smtClean="0"/>
            </a:br>
            <a:r>
              <a:rPr lang="en-US" dirty="0" smtClean="0"/>
              <a:t>Banks</a:t>
            </a:r>
            <a:endParaRPr lang="en-US" dirty="0"/>
          </a:p>
        </p:txBody>
      </p:sp>
      <p:sp>
        <p:nvSpPr>
          <p:cNvPr id="8" name="Text Placeholder 7"/>
          <p:cNvSpPr>
            <a:spLocks noGrp="1"/>
          </p:cNvSpPr>
          <p:nvPr>
            <p:ph type="body" sz="quarter" idx="13"/>
          </p:nvPr>
        </p:nvSpPr>
        <p:spPr/>
        <p:txBody>
          <a:bodyPr/>
          <a:lstStyle/>
          <a:p>
            <a:r>
              <a:rPr lang="en-US" dirty="0" smtClean="0"/>
              <a:t>East India Co.</a:t>
            </a:r>
            <a:endParaRPr lang="en-US" dirty="0"/>
          </a:p>
        </p:txBody>
      </p:sp>
      <p:pic>
        <p:nvPicPr>
          <p:cNvPr id="10" name="Picture 9"/>
          <p:cNvPicPr>
            <a:picLocks noChangeAspect="1"/>
          </p:cNvPicPr>
          <p:nvPr/>
        </p:nvPicPr>
        <p:blipFill>
          <a:blip r:embed="rId3"/>
          <a:stretch>
            <a:fillRect/>
          </a:stretch>
        </p:blipFill>
        <p:spPr>
          <a:xfrm>
            <a:off x="635129" y="66957"/>
            <a:ext cx="6030400" cy="6607220"/>
          </a:xfrm>
          <a:prstGeom prst="rect">
            <a:avLst/>
          </a:prstGeom>
        </p:spPr>
      </p:pic>
      <p:sp>
        <p:nvSpPr>
          <p:cNvPr id="11" name="Title 1"/>
          <p:cNvSpPr txBox="1">
            <a:spLocks/>
          </p:cNvSpPr>
          <p:nvPr/>
        </p:nvSpPr>
        <p:spPr>
          <a:xfrm>
            <a:off x="3650329" y="1027523"/>
            <a:ext cx="2260277" cy="1621410"/>
          </a:xfrm>
          <a:prstGeom prst="downArrowCallou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solidFill>
                  <a:schemeClr val="bg1"/>
                </a:solidFill>
                <a:latin typeface="Franklin Gothic Medium Cond" panose="020B0606030402020204" pitchFamily="34" charset="0"/>
              </a:rPr>
              <a:t>Bengal</a:t>
            </a:r>
          </a:p>
          <a:p>
            <a:pPr algn="ctr"/>
            <a:r>
              <a:rPr lang="en-US" sz="3600" dirty="0" smtClean="0">
                <a:solidFill>
                  <a:schemeClr val="bg1"/>
                </a:solidFill>
                <a:latin typeface="Franklin Gothic Medium Cond" panose="020B0606030402020204" pitchFamily="34" charset="0"/>
              </a:rPr>
              <a:t>1806</a:t>
            </a:r>
            <a:endParaRPr lang="en-US" sz="3600" dirty="0">
              <a:solidFill>
                <a:schemeClr val="bg1"/>
              </a:solidFill>
              <a:latin typeface="Franklin Gothic Medium Cond" panose="020B0606030402020204" pitchFamily="34" charset="0"/>
            </a:endParaRPr>
          </a:p>
        </p:txBody>
      </p:sp>
      <p:sp>
        <p:nvSpPr>
          <p:cNvPr id="12" name="Title 1"/>
          <p:cNvSpPr txBox="1">
            <a:spLocks/>
          </p:cNvSpPr>
          <p:nvPr/>
        </p:nvSpPr>
        <p:spPr>
          <a:xfrm>
            <a:off x="635129" y="2281288"/>
            <a:ext cx="2260277" cy="1621410"/>
          </a:xfrm>
          <a:prstGeom prst="downArrowCallou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solidFill>
                  <a:schemeClr val="bg1"/>
                </a:solidFill>
                <a:latin typeface="Franklin Gothic Medium Cond" panose="020B0606030402020204" pitchFamily="34" charset="0"/>
              </a:rPr>
              <a:t>Bombay</a:t>
            </a:r>
          </a:p>
          <a:p>
            <a:pPr algn="ctr"/>
            <a:r>
              <a:rPr lang="en-US" sz="3600" dirty="0" smtClean="0">
                <a:solidFill>
                  <a:schemeClr val="bg1"/>
                </a:solidFill>
                <a:latin typeface="Franklin Gothic Medium Cond" panose="020B0606030402020204" pitchFamily="34" charset="0"/>
              </a:rPr>
              <a:t>1840</a:t>
            </a:r>
            <a:endParaRPr lang="en-US" sz="3600" dirty="0">
              <a:solidFill>
                <a:schemeClr val="bg1"/>
              </a:solidFill>
              <a:latin typeface="Franklin Gothic Medium Cond" panose="020B0606030402020204" pitchFamily="34" charset="0"/>
            </a:endParaRPr>
          </a:p>
        </p:txBody>
      </p:sp>
      <p:sp>
        <p:nvSpPr>
          <p:cNvPr id="13" name="Title 1"/>
          <p:cNvSpPr txBox="1">
            <a:spLocks/>
          </p:cNvSpPr>
          <p:nvPr/>
        </p:nvSpPr>
        <p:spPr>
          <a:xfrm>
            <a:off x="1765267" y="4166648"/>
            <a:ext cx="2260277" cy="1621410"/>
          </a:xfrm>
          <a:prstGeom prst="downArrowCallou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solidFill>
                  <a:schemeClr val="bg1"/>
                </a:solidFill>
                <a:latin typeface="Franklin Gothic Medium Cond" panose="020B0606030402020204" pitchFamily="34" charset="0"/>
              </a:rPr>
              <a:t>Madras</a:t>
            </a:r>
          </a:p>
          <a:p>
            <a:pPr algn="ctr"/>
            <a:r>
              <a:rPr lang="en-US" sz="3600" dirty="0" smtClean="0">
                <a:solidFill>
                  <a:schemeClr val="bg1"/>
                </a:solidFill>
                <a:latin typeface="Franklin Gothic Medium Cond" panose="020B0606030402020204" pitchFamily="34" charset="0"/>
              </a:rPr>
              <a:t>1842</a:t>
            </a:r>
            <a:endParaRPr lang="en-US" sz="3600" dirty="0">
              <a:solidFill>
                <a:schemeClr val="bg1"/>
              </a:solidFill>
              <a:latin typeface="Franklin Gothic Medium Cond" panose="020B0606030402020204" pitchFamily="34" charset="0"/>
            </a:endParaRPr>
          </a:p>
        </p:txBody>
      </p:sp>
      <p:sp>
        <p:nvSpPr>
          <p:cNvPr id="15" name="Title 1"/>
          <p:cNvSpPr txBox="1">
            <a:spLocks/>
          </p:cNvSpPr>
          <p:nvPr/>
        </p:nvSpPr>
        <p:spPr>
          <a:xfrm>
            <a:off x="5155682" y="3948113"/>
            <a:ext cx="3458560" cy="1151788"/>
          </a:xfrm>
          <a:prstGeom prst="rec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Franklin Gothic Medium Cond" panose="020B0606030402020204" pitchFamily="34" charset="0"/>
              </a:rPr>
              <a:t>1861: all 3 right to issue currency</a:t>
            </a:r>
            <a:endParaRPr lang="en-US" sz="3600" dirty="0"/>
          </a:p>
        </p:txBody>
      </p:sp>
    </p:spTree>
    <p:extLst>
      <p:ext uri="{BB962C8B-B14F-4D97-AF65-F5344CB8AC3E}">
        <p14:creationId xmlns:p14="http://schemas.microsoft.com/office/powerpoint/2010/main" val="296275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6 Working</a:t>
            </a:r>
            <a:endParaRPr lang="en-US" dirty="0"/>
          </a:p>
        </p:txBody>
      </p:sp>
      <p:sp>
        <p:nvSpPr>
          <p:cNvPr id="3" name="Content Placeholder 2"/>
          <p:cNvSpPr>
            <a:spLocks noGrp="1"/>
          </p:cNvSpPr>
          <p:nvPr>
            <p:ph sz="half" idx="2"/>
          </p:nvPr>
        </p:nvSpPr>
        <p:spPr/>
        <p:txBody>
          <a:bodyPr/>
          <a:lstStyle/>
          <a:p>
            <a:pPr marL="742950" indent="-742950">
              <a:buFont typeface="+mj-lt"/>
              <a:buAutoNum type="arabicPeriod"/>
            </a:pPr>
            <a:r>
              <a:rPr lang="en-US" dirty="0" smtClean="0"/>
              <a:t>ICICI</a:t>
            </a:r>
          </a:p>
          <a:p>
            <a:pPr marL="742950" indent="-742950">
              <a:buFont typeface="+mj-lt"/>
              <a:buAutoNum type="arabicPeriod"/>
            </a:pPr>
            <a:r>
              <a:rPr lang="en-US" dirty="0" smtClean="0"/>
              <a:t>HDFC</a:t>
            </a:r>
          </a:p>
          <a:p>
            <a:pPr marL="742950" indent="-742950">
              <a:buFont typeface="+mj-lt"/>
              <a:buAutoNum type="arabicPeriod"/>
            </a:pPr>
            <a:r>
              <a:rPr lang="en-US" dirty="0" smtClean="0"/>
              <a:t>UTI=&gt;Axis (2007)</a:t>
            </a:r>
          </a:p>
          <a:p>
            <a:pPr marL="742950" indent="-742950">
              <a:buFont typeface="+mj-lt"/>
              <a:buAutoNum type="arabicPeriod"/>
            </a:pPr>
            <a:r>
              <a:rPr lang="en-US" dirty="0" smtClean="0"/>
              <a:t>IDBI (‘64 indirect fin.)</a:t>
            </a:r>
          </a:p>
          <a:p>
            <a:pPr marL="742950" indent="-742950">
              <a:buFont typeface="+mj-lt"/>
              <a:buAutoNum type="arabicPeriod"/>
            </a:pPr>
            <a:r>
              <a:rPr lang="en-US" dirty="0" smtClean="0"/>
              <a:t>Indus</a:t>
            </a:r>
          </a:p>
          <a:p>
            <a:pPr marL="742950" indent="-742950">
              <a:buFont typeface="+mj-lt"/>
              <a:buAutoNum type="arabicPeriod"/>
            </a:pPr>
            <a:r>
              <a:rPr lang="en-US" dirty="0" smtClean="0"/>
              <a:t>DCB</a:t>
            </a:r>
            <a:endParaRPr lang="en-US" dirty="0"/>
          </a:p>
        </p:txBody>
      </p:sp>
      <p:sp>
        <p:nvSpPr>
          <p:cNvPr id="5" name="Content Placeholder 4"/>
          <p:cNvSpPr>
            <a:spLocks noGrp="1"/>
          </p:cNvSpPr>
          <p:nvPr>
            <p:ph sz="quarter" idx="4"/>
          </p:nvPr>
        </p:nvSpPr>
        <p:spPr/>
        <p:txBody>
          <a:bodyPr>
            <a:normAutofit/>
          </a:bodyPr>
          <a:lstStyle/>
          <a:p>
            <a:pPr marL="742950" indent="-742950">
              <a:buFont typeface="+mj-lt"/>
              <a:buAutoNum type="arabicPeriod"/>
            </a:pPr>
            <a:r>
              <a:rPr lang="en-US" dirty="0" smtClean="0"/>
              <a:t>Global Trust Bank (2001 scam, OBC)</a:t>
            </a:r>
          </a:p>
          <a:p>
            <a:pPr marL="742950" indent="-742950">
              <a:buFont typeface="+mj-lt"/>
              <a:buAutoNum type="arabicPeriod"/>
            </a:pPr>
            <a:r>
              <a:rPr lang="en-US" dirty="0" smtClean="0"/>
              <a:t>Bank of Punjab=&gt;Centurion</a:t>
            </a:r>
          </a:p>
          <a:p>
            <a:pPr marL="742950" indent="-742950">
              <a:buFont typeface="+mj-lt"/>
              <a:buAutoNum type="arabicPeriod"/>
            </a:pPr>
            <a:r>
              <a:rPr lang="en-US" dirty="0" smtClean="0"/>
              <a:t>Centurion =&gt;(HDFC)</a:t>
            </a:r>
          </a:p>
          <a:p>
            <a:pPr marL="742950" indent="-742950">
              <a:buFont typeface="+mj-lt"/>
              <a:buAutoNum type="arabicPeriod"/>
            </a:pPr>
            <a:r>
              <a:rPr lang="en-US" dirty="0" smtClean="0"/>
              <a:t>Times Bank=&gt; (HDFC)</a:t>
            </a:r>
            <a:endParaRPr lang="en-US" dirty="0"/>
          </a:p>
        </p:txBody>
      </p:sp>
      <p:sp>
        <p:nvSpPr>
          <p:cNvPr id="7" name="Text Placeholder 6"/>
          <p:cNvSpPr>
            <a:spLocks noGrp="1"/>
          </p:cNvSpPr>
          <p:nvPr>
            <p:ph type="body" idx="13"/>
          </p:nvPr>
        </p:nvSpPr>
        <p:spPr/>
        <p:txBody>
          <a:bodyPr/>
          <a:lstStyle/>
          <a:p>
            <a:r>
              <a:rPr lang="en-US" dirty="0" smtClean="0"/>
              <a:t>4 Closed</a:t>
            </a:r>
            <a:endParaRPr lang="en-US" dirty="0"/>
          </a:p>
        </p:txBody>
      </p:sp>
      <p:sp>
        <p:nvSpPr>
          <p:cNvPr id="2" name="Title 1"/>
          <p:cNvSpPr>
            <a:spLocks noGrp="1"/>
          </p:cNvSpPr>
          <p:nvPr>
            <p:ph type="title"/>
          </p:nvPr>
        </p:nvSpPr>
        <p:spPr/>
        <p:txBody>
          <a:bodyPr>
            <a:normAutofit fontScale="90000"/>
          </a:bodyPr>
          <a:lstStyle/>
          <a:p>
            <a:r>
              <a:rPr lang="en-US" smtClean="0"/>
              <a:t>Bank license 1st Round (10 licenses)</a:t>
            </a:r>
            <a:endParaRPr lang="en-US" dirty="0"/>
          </a:p>
        </p:txBody>
      </p:sp>
      <p:sp>
        <p:nvSpPr>
          <p:cNvPr id="4" name="TextBox 3"/>
          <p:cNvSpPr txBox="1"/>
          <p:nvPr/>
        </p:nvSpPr>
        <p:spPr>
          <a:xfrm>
            <a:off x="1880044" y="6189663"/>
            <a:ext cx="8235061" cy="646331"/>
          </a:xfrm>
          <a:prstGeom prst="rect">
            <a:avLst/>
          </a:prstGeom>
          <a:solidFill>
            <a:srgbClr val="C000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Guideline: 1993; Operation: 1994-95</a:t>
            </a:r>
            <a:endParaRPr lang="en-US" sz="3600" dirty="0">
              <a:latin typeface="Franklin Gothic Demi Cond" panose="020B0706030402020204" pitchFamily="34" charset="0"/>
            </a:endParaRPr>
          </a:p>
        </p:txBody>
      </p:sp>
    </p:spTree>
    <p:extLst>
      <p:ext uri="{BB962C8B-B14F-4D97-AF65-F5344CB8AC3E}">
        <p14:creationId xmlns:p14="http://schemas.microsoft.com/office/powerpoint/2010/main" val="2789001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Banking sector in British India</a:t>
            </a:r>
          </a:p>
          <a:p>
            <a:r>
              <a:rPr lang="en-US" dirty="0" smtClean="0"/>
              <a:t>Bank </a:t>
            </a:r>
            <a:r>
              <a:rPr lang="en-US" dirty="0" err="1" smtClean="0"/>
              <a:t>nationzation</a:t>
            </a:r>
            <a:r>
              <a:rPr lang="en-US" dirty="0" smtClean="0"/>
              <a:t>: why, how, shortcomings</a:t>
            </a:r>
          </a:p>
          <a:p>
            <a:r>
              <a:rPr lang="en-US" dirty="0" err="1" smtClean="0"/>
              <a:t>Narsimhan</a:t>
            </a:r>
            <a:r>
              <a:rPr lang="en-US" dirty="0" smtClean="0"/>
              <a:t> 1</a:t>
            </a:r>
            <a:r>
              <a:rPr lang="en-US" baseline="30000" dirty="0" smtClean="0"/>
              <a:t>st</a:t>
            </a:r>
            <a:r>
              <a:rPr lang="en-US" dirty="0" smtClean="0"/>
              <a:t> : new bank licenses (90s)</a:t>
            </a:r>
            <a:endParaRPr lang="en-US" dirty="0"/>
          </a:p>
        </p:txBody>
      </p:sp>
    </p:spTree>
    <p:extLst>
      <p:ext uri="{BB962C8B-B14F-4D97-AF65-F5344CB8AC3E}">
        <p14:creationId xmlns:p14="http://schemas.microsoft.com/office/powerpoint/2010/main" val="15533380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 Narasimham"/>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881533" y="2264092"/>
            <a:ext cx="3094291" cy="30942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a:t>VRS</a:t>
            </a:r>
          </a:p>
          <a:p>
            <a:pPr marL="514350" indent="-514350">
              <a:buFont typeface="+mj-lt"/>
              <a:buAutoNum type="arabicPeriod"/>
            </a:pPr>
            <a:r>
              <a:rPr lang="en-US" sz="3600" dirty="0"/>
              <a:t>Legal reforms for loan recovery. =&gt;SARFAESI 2002</a:t>
            </a:r>
          </a:p>
          <a:p>
            <a:pPr marL="514350" indent="-514350">
              <a:buFont typeface="+mj-lt"/>
              <a:buAutoNum type="arabicPeriod"/>
            </a:pPr>
            <a:r>
              <a:rPr lang="en-US" sz="3600" dirty="0"/>
              <a:t>Computerization, electronic fund transfer, legal framework </a:t>
            </a:r>
            <a:endParaRPr lang="en-US" sz="3600" dirty="0" smtClean="0"/>
          </a:p>
          <a:p>
            <a:pPr marL="514350" indent="-514350">
              <a:buFont typeface="+mj-lt"/>
              <a:buAutoNum type="arabicPeriod"/>
            </a:pPr>
            <a:r>
              <a:rPr lang="en-US" sz="3600" dirty="0"/>
              <a:t>Payment and Settlement Act=&gt;Retail (ECS, NEFT, Card) + Wholesale (RTGS)</a:t>
            </a:r>
          </a:p>
          <a:p>
            <a:pPr marL="514350" indent="-514350">
              <a:buFont typeface="+mj-lt"/>
              <a:buAutoNum type="arabicPeriod"/>
            </a:pPr>
            <a:r>
              <a:rPr lang="en-US" sz="3600" dirty="0"/>
              <a:t>Permit new private /foreign banks</a:t>
            </a:r>
            <a:r>
              <a:rPr lang="en-US" sz="3600" dirty="0" smtClean="0"/>
              <a:t>.</a:t>
            </a:r>
            <a:endParaRPr lang="en-US" sz="3600" dirty="0"/>
          </a:p>
        </p:txBody>
      </p:sp>
      <p:sp>
        <p:nvSpPr>
          <p:cNvPr id="2" name="Title 1"/>
          <p:cNvSpPr>
            <a:spLocks noGrp="1"/>
          </p:cNvSpPr>
          <p:nvPr>
            <p:ph type="title"/>
          </p:nvPr>
        </p:nvSpPr>
        <p:spPr/>
        <p:txBody>
          <a:bodyPr>
            <a:normAutofit/>
          </a:bodyPr>
          <a:lstStyle/>
          <a:p>
            <a:r>
              <a:rPr lang="en-US" dirty="0" err="1" smtClean="0"/>
              <a:t>Narsimhan</a:t>
            </a:r>
            <a:r>
              <a:rPr lang="en-US" dirty="0" smtClean="0"/>
              <a:t> Committee II</a:t>
            </a:r>
            <a:endParaRPr lang="en-US" dirty="0"/>
          </a:p>
        </p:txBody>
      </p:sp>
      <p:sp>
        <p:nvSpPr>
          <p:cNvPr id="4" name="Text Placeholder 3"/>
          <p:cNvSpPr>
            <a:spLocks noGrp="1"/>
          </p:cNvSpPr>
          <p:nvPr>
            <p:ph type="body" sz="quarter" idx="13"/>
          </p:nvPr>
        </p:nvSpPr>
        <p:spPr/>
        <p:txBody>
          <a:bodyPr/>
          <a:lstStyle/>
          <a:p>
            <a:r>
              <a:rPr lang="en-US" dirty="0" smtClean="0"/>
              <a:t>1998</a:t>
            </a:r>
            <a:endParaRPr lang="en-US" dirty="0"/>
          </a:p>
        </p:txBody>
      </p:sp>
    </p:spTree>
    <p:extLst>
      <p:ext uri="{BB962C8B-B14F-4D97-AF65-F5344CB8AC3E}">
        <p14:creationId xmlns:p14="http://schemas.microsoft.com/office/powerpoint/2010/main" val="2119701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Font typeface="+mj-lt"/>
              <a:buAutoNum type="arabicPeriod"/>
            </a:pPr>
            <a:r>
              <a:rPr lang="en-US" sz="8000" dirty="0" err="1"/>
              <a:t>Kotak</a:t>
            </a:r>
            <a:r>
              <a:rPr lang="en-US" sz="8000" dirty="0"/>
              <a:t> Mahindra</a:t>
            </a:r>
          </a:p>
          <a:p>
            <a:pPr marL="457200" indent="-457200">
              <a:buFont typeface="+mj-lt"/>
              <a:buAutoNum type="arabicPeriod"/>
            </a:pPr>
            <a:r>
              <a:rPr lang="en-US" sz="8000" dirty="0"/>
              <a:t>Yes </a:t>
            </a:r>
            <a:r>
              <a:rPr lang="en-US" sz="8000" dirty="0" smtClean="0"/>
              <a:t>Bank</a:t>
            </a:r>
            <a:endParaRPr lang="en-US" sz="8000" dirty="0"/>
          </a:p>
        </p:txBody>
      </p:sp>
      <p:sp>
        <p:nvSpPr>
          <p:cNvPr id="2" name="Title 1"/>
          <p:cNvSpPr>
            <a:spLocks noGrp="1"/>
          </p:cNvSpPr>
          <p:nvPr>
            <p:ph type="title"/>
          </p:nvPr>
        </p:nvSpPr>
        <p:spPr/>
        <p:txBody>
          <a:bodyPr>
            <a:normAutofit fontScale="90000"/>
          </a:bodyPr>
          <a:lstStyle/>
          <a:p>
            <a:r>
              <a:rPr lang="en-US" dirty="0" smtClean="0"/>
              <a:t>Bank Licenses 2</a:t>
            </a:r>
            <a:r>
              <a:rPr lang="en-US" baseline="30000" dirty="0" smtClean="0"/>
              <a:t>nd</a:t>
            </a:r>
            <a:r>
              <a:rPr lang="en-US" dirty="0" smtClean="0"/>
              <a:t> Round</a:t>
            </a:r>
            <a:endParaRPr lang="en-US" dirty="0"/>
          </a:p>
        </p:txBody>
      </p:sp>
      <p:sp>
        <p:nvSpPr>
          <p:cNvPr id="4" name="TextBox 3"/>
          <p:cNvSpPr txBox="1"/>
          <p:nvPr/>
        </p:nvSpPr>
        <p:spPr>
          <a:xfrm>
            <a:off x="838200" y="3867912"/>
            <a:ext cx="10299192" cy="1569660"/>
          </a:xfrm>
          <a:prstGeom prst="rect">
            <a:avLst/>
          </a:prstGeom>
          <a:solidFill>
            <a:srgbClr val="7030A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4800" dirty="0" smtClean="0">
                <a:latin typeface="Franklin Gothic Demi Cond" panose="020B0706030402020204" pitchFamily="34" charset="0"/>
              </a:rPr>
              <a:t>Guideline: 2001</a:t>
            </a:r>
          </a:p>
          <a:p>
            <a:pPr algn="ctr"/>
            <a:r>
              <a:rPr lang="en-US" sz="4800" dirty="0" smtClean="0">
                <a:latin typeface="Franklin Gothic Demi Cond" panose="020B0706030402020204" pitchFamily="34" charset="0"/>
              </a:rPr>
              <a:t>Operation: 2003-04</a:t>
            </a:r>
            <a:endParaRPr lang="en-US" sz="4800" dirty="0">
              <a:latin typeface="Franklin Gothic Demi Cond" panose="020B0706030402020204" pitchFamily="34" charset="0"/>
            </a:endParaRPr>
          </a:p>
        </p:txBody>
      </p:sp>
    </p:spTree>
    <p:extLst>
      <p:ext uri="{BB962C8B-B14F-4D97-AF65-F5344CB8AC3E}">
        <p14:creationId xmlns:p14="http://schemas.microsoft.com/office/powerpoint/2010/main" val="1656720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endParaRPr lang="en-US" dirty="0" smtClean="0"/>
          </a:p>
          <a:p>
            <a:endParaRPr lang="en-US" dirty="0"/>
          </a:p>
        </p:txBody>
      </p:sp>
      <p:sp>
        <p:nvSpPr>
          <p:cNvPr id="2" name="Title 1"/>
          <p:cNvSpPr>
            <a:spLocks noGrp="1"/>
          </p:cNvSpPr>
          <p:nvPr>
            <p:ph type="title"/>
          </p:nvPr>
        </p:nvSpPr>
        <p:spPr/>
        <p:txBody>
          <a:bodyPr>
            <a:normAutofit fontScale="90000"/>
          </a:bodyPr>
          <a:lstStyle/>
          <a:p>
            <a:r>
              <a:rPr lang="en-US" dirty="0" smtClean="0"/>
              <a:t>1998: </a:t>
            </a:r>
            <a:r>
              <a:rPr lang="en-US" dirty="0" err="1" smtClean="0"/>
              <a:t>Narsimhan</a:t>
            </a:r>
            <a:r>
              <a:rPr lang="en-US" dirty="0" smtClean="0"/>
              <a:t> Committee II (</a:t>
            </a:r>
            <a:r>
              <a:rPr lang="en-US" dirty="0" err="1" smtClean="0"/>
              <a:t>GoI</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67800816"/>
              </p:ext>
            </p:extLst>
          </p:nvPr>
        </p:nvGraphicFramePr>
        <p:xfrm>
          <a:off x="1026159" y="1486745"/>
          <a:ext cx="9956067" cy="4367299"/>
        </p:xfrm>
        <a:graphic>
          <a:graphicData uri="http://schemas.openxmlformats.org/drawingml/2006/table">
            <a:tbl>
              <a:tblPr firstRow="1" bandRow="1">
                <a:tableStyleId>{5C22544A-7EE6-4342-B048-85BDC9FD1C3A}</a:tableStyleId>
              </a:tblPr>
              <a:tblGrid>
                <a:gridCol w="5800382"/>
                <a:gridCol w="4155685"/>
              </a:tblGrid>
              <a:tr h="804502">
                <a:tc>
                  <a:txBody>
                    <a:bodyPr/>
                    <a:lstStyle/>
                    <a:p>
                      <a:r>
                        <a:rPr lang="en-US" sz="3600" dirty="0" smtClean="0">
                          <a:latin typeface="Franklin Gothic Medium Cond" panose="020B0606030402020204" pitchFamily="34" charset="0"/>
                        </a:rPr>
                        <a:t>Before</a:t>
                      </a:r>
                      <a:endParaRPr lang="en-US" sz="3600" dirty="0">
                        <a:latin typeface="Franklin Gothic Medium Cond" panose="020B0606030402020204" pitchFamily="34" charset="0"/>
                      </a:endParaRPr>
                    </a:p>
                  </a:txBody>
                  <a:tcPr/>
                </a:tc>
                <a:tc>
                  <a:txBody>
                    <a:bodyPr/>
                    <a:lstStyle/>
                    <a:p>
                      <a:r>
                        <a:rPr lang="en-US" sz="3600" dirty="0" smtClean="0">
                          <a:latin typeface="Franklin Gothic Medium Cond" panose="020B0606030402020204" pitchFamily="34" charset="0"/>
                        </a:rPr>
                        <a:t>After</a:t>
                      </a:r>
                      <a:endParaRPr lang="en-US" sz="3600" dirty="0">
                        <a:latin typeface="Franklin Gothic Medium Cond" panose="020B0606030402020204" pitchFamily="34" charset="0"/>
                      </a:endParaRPr>
                    </a:p>
                  </a:txBody>
                  <a:tcPr/>
                </a:tc>
              </a:tr>
              <a:tr h="3562797">
                <a:tc>
                  <a:txBody>
                    <a:bodyPr/>
                    <a:lstStyle/>
                    <a:p>
                      <a:pPr marL="742950" indent="-742950">
                        <a:buFont typeface="+mj-lt"/>
                        <a:buAutoNum type="arabicPeriod"/>
                      </a:pPr>
                      <a:r>
                        <a:rPr lang="en-US" sz="3600" dirty="0" smtClean="0">
                          <a:latin typeface="Franklin Gothic Medium Cond" panose="020B0606030402020204" pitchFamily="34" charset="0"/>
                        </a:rPr>
                        <a:t>Banks</a:t>
                      </a:r>
                    </a:p>
                    <a:p>
                      <a:pPr marL="742950" indent="-742950">
                        <a:buFont typeface="+mj-lt"/>
                        <a:buAutoNum type="arabicPeriod"/>
                      </a:pPr>
                      <a:r>
                        <a:rPr lang="en-US" sz="3600" dirty="0" smtClean="0">
                          <a:latin typeface="Franklin Gothic Medium Cond" panose="020B0606030402020204" pitchFamily="34" charset="0"/>
                        </a:rPr>
                        <a:t>NBFI</a:t>
                      </a:r>
                    </a:p>
                    <a:p>
                      <a:pPr marL="742950" indent="-742950">
                        <a:buFont typeface="+mj-lt"/>
                        <a:buAutoNum type="arabicPeriod"/>
                      </a:pPr>
                      <a:r>
                        <a:rPr lang="en-US" sz="3600" dirty="0" smtClean="0">
                          <a:latin typeface="Franklin Gothic Medium Cond" panose="020B0606030402020204" pitchFamily="34" charset="0"/>
                        </a:rPr>
                        <a:t>DFI (Development Financial institutions)- ICICI, IDBI, IFCI</a:t>
                      </a:r>
                      <a:r>
                        <a:rPr lang="en-US" sz="3600" baseline="0" dirty="0" smtClean="0">
                          <a:latin typeface="Franklin Gothic Medium Cond" panose="020B0606030402020204" pitchFamily="34" charset="0"/>
                        </a:rPr>
                        <a:t> etc.</a:t>
                      </a:r>
                      <a:endParaRPr lang="en-US" sz="3600" dirty="0">
                        <a:latin typeface="Franklin Gothic Medium Cond" panose="020B0606030402020204" pitchFamily="34" charset="0"/>
                      </a:endParaRPr>
                    </a:p>
                  </a:txBody>
                  <a:tcPr/>
                </a:tc>
                <a:tc>
                  <a:txBody>
                    <a:bodyPr/>
                    <a:lstStyle/>
                    <a:p>
                      <a:pPr marL="342900" indent="-342900">
                        <a:buAutoNum type="arabicPeriod"/>
                      </a:pPr>
                      <a:r>
                        <a:rPr lang="en-US" sz="3600" dirty="0" smtClean="0">
                          <a:latin typeface="Franklin Gothic Medium Cond" panose="020B0606030402020204" pitchFamily="34" charset="0"/>
                        </a:rPr>
                        <a:t>Banks</a:t>
                      </a:r>
                    </a:p>
                    <a:p>
                      <a:pPr marL="342900" indent="-342900">
                        <a:buAutoNum type="arabicPeriod"/>
                      </a:pPr>
                      <a:r>
                        <a:rPr lang="en-US" sz="3600" dirty="0" smtClean="0">
                          <a:latin typeface="Franklin Gothic Medium Cond" panose="020B0606030402020204" pitchFamily="34" charset="0"/>
                        </a:rPr>
                        <a:t>NBFI</a:t>
                      </a:r>
                      <a:endParaRPr lang="en-US" sz="3600" dirty="0">
                        <a:latin typeface="Franklin Gothic Medium Cond" panose="020B0606030402020204" pitchFamily="34" charset="0"/>
                      </a:endParaRPr>
                    </a:p>
                  </a:txBody>
                  <a:tcPr/>
                </a:tc>
              </a:tr>
            </a:tbl>
          </a:graphicData>
        </a:graphic>
      </p:graphicFrame>
    </p:spTree>
    <p:extLst>
      <p:ext uri="{BB962C8B-B14F-4D97-AF65-F5344CB8AC3E}">
        <p14:creationId xmlns:p14="http://schemas.microsoft.com/office/powerpoint/2010/main" val="20971560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New Bank Licenses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806666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dirty="0" smtClean="0"/>
              <a:t>New banks 90s-2001</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19518028"/>
              </p:ext>
            </p:extLst>
          </p:nvPr>
        </p:nvGraphicFramePr>
        <p:xfrm>
          <a:off x="939801" y="1014984"/>
          <a:ext cx="8759060" cy="5367528"/>
        </p:xfrm>
        <a:graphic>
          <a:graphicData uri="http://schemas.openxmlformats.org/drawingml/2006/table">
            <a:tbl>
              <a:tblPr firstRow="1" bandRow="1">
                <a:tableStyleId>{D27102A9-8310-4765-A935-A1911B00CA55}</a:tableStyleId>
              </a:tblPr>
              <a:tblGrid>
                <a:gridCol w="1275079"/>
                <a:gridCol w="1494155"/>
                <a:gridCol w="5989826"/>
              </a:tblGrid>
              <a:tr h="501999">
                <a:tc>
                  <a:txBody>
                    <a:bodyPr/>
                    <a:lstStyle/>
                    <a:p>
                      <a:r>
                        <a:rPr lang="en-US" sz="2000" dirty="0" smtClean="0">
                          <a:solidFill>
                            <a:schemeClr val="bg1"/>
                          </a:solidFill>
                        </a:rPr>
                        <a:t>Guideline</a:t>
                      </a:r>
                      <a:endParaRPr lang="en-US" sz="2000" dirty="0">
                        <a:solidFill>
                          <a:schemeClr val="bg1"/>
                        </a:solidFill>
                      </a:endParaRPr>
                    </a:p>
                  </a:txBody>
                  <a:tcPr/>
                </a:tc>
                <a:tc>
                  <a:txBody>
                    <a:bodyPr/>
                    <a:lstStyle/>
                    <a:p>
                      <a:r>
                        <a:rPr lang="en-US" sz="2000" dirty="0" smtClean="0">
                          <a:solidFill>
                            <a:schemeClr val="bg1"/>
                          </a:solidFill>
                        </a:rPr>
                        <a:t>Operation</a:t>
                      </a:r>
                      <a:r>
                        <a:rPr lang="en-US" sz="2000" baseline="0" dirty="0" smtClean="0">
                          <a:solidFill>
                            <a:schemeClr val="bg1"/>
                          </a:solidFill>
                        </a:rPr>
                        <a:t>al</a:t>
                      </a:r>
                      <a:endParaRPr lang="en-US" sz="2000" dirty="0">
                        <a:solidFill>
                          <a:schemeClr val="bg1"/>
                        </a:solidFill>
                      </a:endParaRPr>
                    </a:p>
                  </a:txBody>
                  <a:tcPr/>
                </a:tc>
                <a:tc>
                  <a:txBody>
                    <a:bodyPr/>
                    <a:lstStyle/>
                    <a:p>
                      <a:r>
                        <a:rPr lang="en-US" sz="2000" dirty="0" smtClean="0">
                          <a:solidFill>
                            <a:schemeClr val="bg1"/>
                          </a:solidFill>
                        </a:rPr>
                        <a:t>Who?</a:t>
                      </a:r>
                      <a:endParaRPr lang="en-US" sz="2000" dirty="0">
                        <a:solidFill>
                          <a:schemeClr val="bg1"/>
                        </a:solidFill>
                      </a:endParaRPr>
                    </a:p>
                  </a:txBody>
                  <a:tcPr/>
                </a:tc>
              </a:tr>
              <a:tr h="3977377">
                <a:tc>
                  <a:txBody>
                    <a:bodyPr/>
                    <a:lstStyle/>
                    <a:p>
                      <a:r>
                        <a:rPr lang="en-US" sz="2000" dirty="0" smtClean="0">
                          <a:solidFill>
                            <a:schemeClr val="bg1"/>
                          </a:solidFill>
                        </a:rPr>
                        <a:t>93</a:t>
                      </a:r>
                      <a:endParaRPr lang="en-US" sz="2000" dirty="0">
                        <a:solidFill>
                          <a:schemeClr val="bg1"/>
                        </a:solidFill>
                      </a:endParaRPr>
                    </a:p>
                  </a:txBody>
                  <a:tcPr/>
                </a:tc>
                <a:tc>
                  <a:txBody>
                    <a:bodyPr/>
                    <a:lstStyle/>
                    <a:p>
                      <a:r>
                        <a:rPr lang="en-US" sz="2000" dirty="0" smtClean="0">
                          <a:solidFill>
                            <a:schemeClr val="bg1"/>
                          </a:solidFill>
                        </a:rPr>
                        <a:t>94-95</a:t>
                      </a:r>
                      <a:endParaRPr lang="en-US" sz="2000" dirty="0">
                        <a:solidFill>
                          <a:schemeClr val="bg1"/>
                        </a:solidFill>
                      </a:endParaRPr>
                    </a:p>
                  </a:txBody>
                  <a:tcPr/>
                </a:tc>
                <a:tc>
                  <a:txBody>
                    <a:bodyPr/>
                    <a:lstStyle/>
                    <a:p>
                      <a:pPr marL="342900" indent="-342900">
                        <a:buFont typeface="+mj-lt"/>
                        <a:buAutoNum type="arabicPeriod"/>
                      </a:pPr>
                      <a:r>
                        <a:rPr lang="en-US" sz="2400" dirty="0" smtClean="0">
                          <a:solidFill>
                            <a:schemeClr val="bg1"/>
                          </a:solidFill>
                        </a:rPr>
                        <a:t>ICICI</a:t>
                      </a:r>
                    </a:p>
                    <a:p>
                      <a:pPr marL="342900" indent="-342900">
                        <a:buFont typeface="+mj-lt"/>
                        <a:buAutoNum type="arabicPeriod"/>
                      </a:pPr>
                      <a:r>
                        <a:rPr lang="en-US" sz="2400" dirty="0" smtClean="0">
                          <a:solidFill>
                            <a:schemeClr val="bg1"/>
                          </a:solidFill>
                        </a:rPr>
                        <a:t>HDFC</a:t>
                      </a:r>
                    </a:p>
                    <a:p>
                      <a:pPr marL="342900" indent="-342900">
                        <a:buFont typeface="+mj-lt"/>
                        <a:buAutoNum type="arabicPeriod"/>
                      </a:pPr>
                      <a:r>
                        <a:rPr lang="en-US" sz="2400" dirty="0" smtClean="0">
                          <a:solidFill>
                            <a:schemeClr val="bg1"/>
                          </a:solidFill>
                        </a:rPr>
                        <a:t>UTI=&gt;Axis (07)</a:t>
                      </a:r>
                    </a:p>
                    <a:p>
                      <a:pPr marL="342900" indent="-342900">
                        <a:buFont typeface="+mj-lt"/>
                        <a:buAutoNum type="arabicPeriod"/>
                      </a:pPr>
                      <a:r>
                        <a:rPr lang="en-US" sz="2400" dirty="0" smtClean="0">
                          <a:solidFill>
                            <a:schemeClr val="bg1"/>
                          </a:solidFill>
                        </a:rPr>
                        <a:t>IDBI</a:t>
                      </a:r>
                    </a:p>
                    <a:p>
                      <a:pPr marL="342900" indent="-342900">
                        <a:buFont typeface="+mj-lt"/>
                        <a:buAutoNum type="arabicPeriod"/>
                      </a:pPr>
                      <a:r>
                        <a:rPr lang="en-US" sz="2400" dirty="0" smtClean="0">
                          <a:solidFill>
                            <a:schemeClr val="bg1"/>
                          </a:solidFill>
                        </a:rPr>
                        <a:t>Indus</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2400" dirty="0" smtClean="0">
                          <a:solidFill>
                            <a:schemeClr val="bg1"/>
                          </a:solidFill>
                        </a:rPr>
                        <a:t>DCB</a:t>
                      </a:r>
                    </a:p>
                    <a:p>
                      <a:pPr marL="342900" indent="-342900">
                        <a:buFont typeface="+mj-lt"/>
                        <a:buAutoNum type="arabicPeriod"/>
                      </a:pPr>
                      <a:r>
                        <a:rPr lang="en-US" sz="2400" strike="sngStrike" dirty="0" smtClean="0">
                          <a:solidFill>
                            <a:schemeClr val="bg1"/>
                          </a:solidFill>
                        </a:rPr>
                        <a:t>Global Trust Bank (2001 scam, OBC)</a:t>
                      </a:r>
                    </a:p>
                    <a:p>
                      <a:pPr marL="342900" indent="-342900">
                        <a:buFont typeface="+mj-lt"/>
                        <a:buAutoNum type="arabicPeriod"/>
                      </a:pPr>
                      <a:r>
                        <a:rPr lang="en-US" sz="2400" strike="sngStrike" dirty="0" smtClean="0">
                          <a:solidFill>
                            <a:schemeClr val="bg1"/>
                          </a:solidFill>
                        </a:rPr>
                        <a:t>Bank of Punjab=&gt;Centurion</a:t>
                      </a:r>
                      <a:r>
                        <a:rPr lang="en-US" sz="2400" strike="sngStrike" baseline="0" dirty="0" smtClean="0">
                          <a:solidFill>
                            <a:schemeClr val="bg1"/>
                          </a:solidFill>
                        </a:rPr>
                        <a:t> bank </a:t>
                      </a:r>
                    </a:p>
                    <a:p>
                      <a:pPr marL="342900" indent="-342900">
                        <a:buFont typeface="+mj-lt"/>
                        <a:buAutoNum type="arabicPeriod"/>
                      </a:pPr>
                      <a:r>
                        <a:rPr lang="en-US" sz="2400" strike="sngStrike" baseline="0" dirty="0" err="1" smtClean="0">
                          <a:solidFill>
                            <a:schemeClr val="bg1"/>
                          </a:solidFill>
                        </a:rPr>
                        <a:t>Centurian</a:t>
                      </a:r>
                      <a:r>
                        <a:rPr lang="en-US" sz="2400" strike="sngStrike" baseline="0" dirty="0" smtClean="0">
                          <a:solidFill>
                            <a:schemeClr val="bg1"/>
                          </a:solidFill>
                        </a:rPr>
                        <a:t> Bank=&gt;(HDFC)</a:t>
                      </a:r>
                    </a:p>
                    <a:p>
                      <a:pPr marL="342900" indent="-342900">
                        <a:buFont typeface="+mj-lt"/>
                        <a:buAutoNum type="arabicPeriod"/>
                      </a:pPr>
                      <a:r>
                        <a:rPr lang="en-US" sz="2400" strike="sngStrike" baseline="0" dirty="0" smtClean="0">
                          <a:solidFill>
                            <a:schemeClr val="bg1"/>
                          </a:solidFill>
                        </a:rPr>
                        <a:t>Times Bank (HDFC)</a:t>
                      </a:r>
                      <a:endParaRPr lang="en-US" sz="2400" strike="sngStrike" dirty="0">
                        <a:solidFill>
                          <a:schemeClr val="bg1"/>
                        </a:solidFill>
                      </a:endParaRPr>
                    </a:p>
                  </a:txBody>
                  <a:tcPr/>
                </a:tc>
              </a:tr>
              <a:tr h="888152">
                <a:tc>
                  <a:txBody>
                    <a:bodyPr/>
                    <a:lstStyle/>
                    <a:p>
                      <a:r>
                        <a:rPr lang="en-US" sz="2000" dirty="0" smtClean="0">
                          <a:solidFill>
                            <a:schemeClr val="bg1"/>
                          </a:solidFill>
                        </a:rPr>
                        <a:t>01</a:t>
                      </a:r>
                      <a:endParaRPr lang="en-US" sz="2000" dirty="0">
                        <a:solidFill>
                          <a:schemeClr val="bg1"/>
                        </a:solidFill>
                      </a:endParaRPr>
                    </a:p>
                  </a:txBody>
                  <a:tcPr/>
                </a:tc>
                <a:tc>
                  <a:txBody>
                    <a:bodyPr/>
                    <a:lstStyle/>
                    <a:p>
                      <a:r>
                        <a:rPr lang="en-US" sz="2000" dirty="0" smtClean="0">
                          <a:solidFill>
                            <a:schemeClr val="bg1"/>
                          </a:solidFill>
                        </a:rPr>
                        <a:t>03-04</a:t>
                      </a:r>
                      <a:endParaRPr lang="en-US" sz="2000" dirty="0">
                        <a:solidFill>
                          <a:schemeClr val="bg1"/>
                        </a:solidFill>
                      </a:endParaRPr>
                    </a:p>
                  </a:txBody>
                  <a:tcPr/>
                </a:tc>
                <a:tc>
                  <a:txBody>
                    <a:bodyPr/>
                    <a:lstStyle/>
                    <a:p>
                      <a:pPr marL="457200" indent="-457200">
                        <a:buFont typeface="+mj-lt"/>
                        <a:buAutoNum type="arabicPeriod"/>
                      </a:pPr>
                      <a:r>
                        <a:rPr lang="en-US" sz="2400" dirty="0" err="1" smtClean="0">
                          <a:solidFill>
                            <a:schemeClr val="bg1"/>
                          </a:solidFill>
                        </a:rPr>
                        <a:t>Kotak</a:t>
                      </a:r>
                      <a:r>
                        <a:rPr lang="en-US" sz="2400" dirty="0" smtClean="0">
                          <a:solidFill>
                            <a:schemeClr val="bg1"/>
                          </a:solidFill>
                        </a:rPr>
                        <a:t> Mahindra</a:t>
                      </a:r>
                    </a:p>
                    <a:p>
                      <a:pPr marL="457200" indent="-457200">
                        <a:buFont typeface="+mj-lt"/>
                        <a:buAutoNum type="arabicPeriod"/>
                      </a:pPr>
                      <a:r>
                        <a:rPr lang="en-US" sz="2400" dirty="0" smtClean="0">
                          <a:solidFill>
                            <a:schemeClr val="bg1"/>
                          </a:solidFill>
                        </a:rPr>
                        <a:t>Yes</a:t>
                      </a:r>
                      <a:r>
                        <a:rPr lang="en-US" sz="2400" baseline="0" dirty="0" smtClean="0">
                          <a:solidFill>
                            <a:schemeClr val="bg1"/>
                          </a:solidFill>
                        </a:rPr>
                        <a:t> Bank</a:t>
                      </a:r>
                      <a:endParaRPr lang="en-US" sz="2400" dirty="0">
                        <a:solidFill>
                          <a:schemeClr val="bg1"/>
                        </a:solidFill>
                      </a:endParaRPr>
                    </a:p>
                  </a:txBody>
                  <a:tcPr/>
                </a:tc>
              </a:tr>
            </a:tbl>
          </a:graphicData>
        </a:graphic>
      </p:graphicFrame>
    </p:spTree>
    <p:extLst>
      <p:ext uri="{BB962C8B-B14F-4D97-AF65-F5344CB8AC3E}">
        <p14:creationId xmlns:p14="http://schemas.microsoft.com/office/powerpoint/2010/main" val="309788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082024"/>
            <a:ext cx="3089275" cy="3732178"/>
          </a:xfrm>
          <a:prstGeom prst="rect">
            <a:avLst/>
          </a:prstGeom>
        </p:spPr>
      </p:pic>
      <p:sp>
        <p:nvSpPr>
          <p:cNvPr id="3" name="Content Placeholder 2"/>
          <p:cNvSpPr>
            <a:spLocks noGrp="1"/>
          </p:cNvSpPr>
          <p:nvPr>
            <p:ph idx="1"/>
          </p:nvPr>
        </p:nvSpPr>
        <p:spPr/>
        <p:txBody>
          <a:bodyPr>
            <a:noAutofit/>
          </a:bodyPr>
          <a:lstStyle/>
          <a:p>
            <a:r>
              <a:rPr lang="en-US" sz="4800" dirty="0" smtClean="0"/>
              <a:t>Feb-July 2013: applications sought</a:t>
            </a:r>
          </a:p>
          <a:p>
            <a:r>
              <a:rPr lang="en-US" sz="4800" dirty="0" smtClean="0"/>
              <a:t>Ambani</a:t>
            </a:r>
            <a:r>
              <a:rPr lang="en-US" sz="4800" dirty="0"/>
              <a:t>, Birla, Bajaj, Tata, </a:t>
            </a:r>
            <a:r>
              <a:rPr lang="en-US" sz="4800" dirty="0" err="1"/>
              <a:t>Muthoot</a:t>
            </a:r>
            <a:r>
              <a:rPr lang="en-US" sz="4800" dirty="0"/>
              <a:t>, Indian post </a:t>
            </a:r>
          </a:p>
          <a:p>
            <a:r>
              <a:rPr lang="en-US" sz="4800" dirty="0" smtClean="0">
                <a:solidFill>
                  <a:schemeClr val="accent4">
                    <a:lumMod val="60000"/>
                    <a:lumOff val="40000"/>
                  </a:schemeClr>
                </a:solidFill>
              </a:rPr>
              <a:t>Minus 2 </a:t>
            </a:r>
            <a:r>
              <a:rPr lang="en-US" sz="4800" dirty="0">
                <a:solidFill>
                  <a:schemeClr val="accent4">
                    <a:lumMod val="60000"/>
                    <a:lumOff val="40000"/>
                  </a:schemeClr>
                </a:solidFill>
              </a:rPr>
              <a:t>(TATA, Videocon)</a:t>
            </a:r>
          </a:p>
          <a:p>
            <a:r>
              <a:rPr lang="en-US" sz="4800" dirty="0" smtClean="0">
                <a:solidFill>
                  <a:schemeClr val="accent2">
                    <a:lumMod val="20000"/>
                    <a:lumOff val="80000"/>
                  </a:schemeClr>
                </a:solidFill>
              </a:rPr>
              <a:t>25 left</a:t>
            </a:r>
            <a:endParaRPr lang="en-US" sz="4800" dirty="0">
              <a:solidFill>
                <a:schemeClr val="accent2">
                  <a:lumMod val="20000"/>
                  <a:lumOff val="80000"/>
                </a:schemeClr>
              </a:solidFill>
            </a:endParaRPr>
          </a:p>
        </p:txBody>
      </p:sp>
      <p:sp>
        <p:nvSpPr>
          <p:cNvPr id="2" name="Title 1"/>
          <p:cNvSpPr>
            <a:spLocks noGrp="1"/>
          </p:cNvSpPr>
          <p:nvPr>
            <p:ph type="title"/>
          </p:nvPr>
        </p:nvSpPr>
        <p:spPr/>
        <p:txBody>
          <a:bodyPr>
            <a:noAutofit/>
          </a:bodyPr>
          <a:lstStyle/>
          <a:p>
            <a:r>
              <a:rPr lang="en-US" dirty="0" smtClean="0"/>
              <a:t>New Bank Licenses</a:t>
            </a:r>
            <a:endParaRPr lang="en-US" dirty="0"/>
          </a:p>
        </p:txBody>
      </p:sp>
      <p:sp>
        <p:nvSpPr>
          <p:cNvPr id="5" name="Text Placeholder 4"/>
          <p:cNvSpPr>
            <a:spLocks noGrp="1"/>
          </p:cNvSpPr>
          <p:nvPr>
            <p:ph type="body" sz="quarter" idx="13"/>
          </p:nvPr>
        </p:nvSpPr>
        <p:spPr/>
        <p:txBody>
          <a:bodyPr/>
          <a:lstStyle/>
          <a:p>
            <a:r>
              <a:rPr lang="en-US" dirty="0" smtClean="0"/>
              <a:t>2013</a:t>
            </a:r>
            <a:endParaRPr lang="en-US" dirty="0"/>
          </a:p>
        </p:txBody>
      </p:sp>
    </p:spTree>
    <p:extLst>
      <p:ext uri="{BB962C8B-B14F-4D97-AF65-F5344CB8AC3E}">
        <p14:creationId xmlns:p14="http://schemas.microsoft.com/office/powerpoint/2010/main" val="36371919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a:stretch>
            <a:fillRect/>
          </a:stretch>
        </p:blipFill>
        <p:spPr>
          <a:xfrm>
            <a:off x="548724" y="179418"/>
            <a:ext cx="5870363" cy="6281009"/>
          </a:xfrm>
          <a:prstGeom prst="rect">
            <a:avLst/>
          </a:prstGeom>
        </p:spPr>
      </p:pic>
      <p:sp>
        <p:nvSpPr>
          <p:cNvPr id="2" name="TextBox 1"/>
          <p:cNvSpPr txBox="1"/>
          <p:nvPr/>
        </p:nvSpPr>
        <p:spPr>
          <a:xfrm>
            <a:off x="6826504" y="461264"/>
            <a:ext cx="4672584" cy="5509200"/>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chemeClr val="bg1"/>
                </a:solidFill>
                <a:latin typeface="Franklin Gothic Demi Cond" panose="020B0706030402020204" pitchFamily="34" charset="0"/>
              </a:rPr>
              <a:t>RBI High level advisory Committee, </a:t>
            </a:r>
            <a:r>
              <a:rPr lang="en-US" sz="4400" dirty="0" err="1" smtClean="0">
                <a:solidFill>
                  <a:schemeClr val="bg1"/>
                </a:solidFill>
                <a:latin typeface="Franklin Gothic Demi Cond" panose="020B0706030402020204" pitchFamily="34" charset="0"/>
              </a:rPr>
              <a:t>Bimal</a:t>
            </a:r>
            <a:r>
              <a:rPr lang="en-US" sz="4400" dirty="0" smtClean="0">
                <a:solidFill>
                  <a:schemeClr val="bg1"/>
                </a:solidFill>
                <a:latin typeface="Franklin Gothic Demi Cond" panose="020B0706030402020204" pitchFamily="34" charset="0"/>
              </a:rPr>
              <a:t> </a:t>
            </a:r>
            <a:r>
              <a:rPr lang="en-US" sz="4400" dirty="0" err="1">
                <a:solidFill>
                  <a:schemeClr val="bg1"/>
                </a:solidFill>
                <a:latin typeface="Franklin Gothic Demi Cond" panose="020B0706030402020204" pitchFamily="34" charset="0"/>
              </a:rPr>
              <a:t>Jalan</a:t>
            </a:r>
            <a:endParaRPr lang="en-US" sz="4400" dirty="0">
              <a:solidFill>
                <a:schemeClr val="bg1"/>
              </a:solidFill>
              <a:latin typeface="Franklin Gothic Demi Cond" panose="020B0706030402020204" pitchFamily="34" charset="0"/>
            </a:endParaRPr>
          </a:p>
          <a:p>
            <a:pPr marL="571500" indent="-571500">
              <a:buFont typeface="Arial" panose="020B0604020202020204" pitchFamily="34" charset="0"/>
              <a:buChar char="•"/>
            </a:pPr>
            <a:r>
              <a:rPr lang="en-US" sz="4400" dirty="0" err="1">
                <a:solidFill>
                  <a:schemeClr val="bg1"/>
                </a:solidFill>
                <a:latin typeface="Franklin Gothic Demi Cond" panose="020B0706030402020204" pitchFamily="34" charset="0"/>
              </a:rPr>
              <a:t>Mahila</a:t>
            </a:r>
            <a:r>
              <a:rPr lang="en-US" sz="4400" dirty="0">
                <a:solidFill>
                  <a:schemeClr val="bg1"/>
                </a:solidFill>
                <a:latin typeface="Franklin Gothic Demi Cond" panose="020B0706030402020204" pitchFamily="34" charset="0"/>
              </a:rPr>
              <a:t> Bank Sep’13 (public sector BUT NOT </a:t>
            </a:r>
            <a:r>
              <a:rPr lang="en-US" sz="4400" dirty="0" err="1">
                <a:solidFill>
                  <a:schemeClr val="bg1"/>
                </a:solidFill>
                <a:latin typeface="Franklin Gothic Demi Cond" panose="020B0706030402020204" pitchFamily="34" charset="0"/>
              </a:rPr>
              <a:t>Bimal</a:t>
            </a:r>
            <a:r>
              <a:rPr lang="en-US" sz="4400" dirty="0" smtClean="0">
                <a:solidFill>
                  <a:schemeClr val="bg1"/>
                </a:solidFill>
                <a:latin typeface="Franklin Gothic Demi Cond" panose="020B0706030402020204" pitchFamily="34" charset="0"/>
              </a:rPr>
              <a:t>)</a:t>
            </a:r>
            <a:endParaRPr lang="en-US" sz="4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12405469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082024"/>
            <a:ext cx="3089275" cy="3732178"/>
          </a:xfrm>
          <a:prstGeom prst="rect">
            <a:avLst/>
          </a:prstGeom>
        </p:spPr>
      </p:pic>
      <p:sp>
        <p:nvSpPr>
          <p:cNvPr id="3" name="Content Placeholder 2"/>
          <p:cNvSpPr>
            <a:spLocks noGrp="1"/>
          </p:cNvSpPr>
          <p:nvPr>
            <p:ph idx="1"/>
          </p:nvPr>
        </p:nvSpPr>
        <p:spPr/>
        <p:txBody>
          <a:bodyPr>
            <a:noAutofit/>
          </a:bodyPr>
          <a:lstStyle/>
          <a:p>
            <a:r>
              <a:rPr lang="en-US" sz="4800" dirty="0"/>
              <a:t>Feb 2014: Report submitted</a:t>
            </a:r>
          </a:p>
          <a:p>
            <a:r>
              <a:rPr lang="en-US" sz="4800" dirty="0"/>
              <a:t>March 2014: EC permission sought</a:t>
            </a:r>
          </a:p>
          <a:p>
            <a:r>
              <a:rPr lang="en-US" sz="4800" dirty="0"/>
              <a:t>April 2014: In principle approval to two applicants: </a:t>
            </a:r>
            <a:r>
              <a:rPr lang="en-US" sz="4800" dirty="0" err="1"/>
              <a:t>Bandhan</a:t>
            </a:r>
            <a:r>
              <a:rPr lang="en-US" sz="4800" dirty="0"/>
              <a:t> Fin. Service and IDFC</a:t>
            </a:r>
          </a:p>
        </p:txBody>
      </p:sp>
      <p:sp>
        <p:nvSpPr>
          <p:cNvPr id="2" name="Title 1"/>
          <p:cNvSpPr>
            <a:spLocks noGrp="1"/>
          </p:cNvSpPr>
          <p:nvPr>
            <p:ph type="title"/>
          </p:nvPr>
        </p:nvSpPr>
        <p:spPr/>
        <p:txBody>
          <a:bodyPr>
            <a:noAutofit/>
          </a:bodyPr>
          <a:lstStyle/>
          <a:p>
            <a:r>
              <a:rPr lang="en-US" dirty="0" smtClean="0"/>
              <a:t>New Bank Licenses</a:t>
            </a:r>
            <a:endParaRPr lang="en-US" dirty="0"/>
          </a:p>
        </p:txBody>
      </p:sp>
      <p:sp>
        <p:nvSpPr>
          <p:cNvPr id="5" name="Text Placeholder 4"/>
          <p:cNvSpPr>
            <a:spLocks noGrp="1"/>
          </p:cNvSpPr>
          <p:nvPr>
            <p:ph type="body" sz="quarter" idx="13"/>
          </p:nvPr>
        </p:nvSpPr>
        <p:spPr/>
        <p:txBody>
          <a:bodyPr/>
          <a:lstStyle/>
          <a:p>
            <a:r>
              <a:rPr lang="en-US" dirty="0" smtClean="0"/>
              <a:t>2013</a:t>
            </a:r>
            <a:endParaRPr lang="en-US" dirty="0"/>
          </a:p>
        </p:txBody>
      </p:sp>
    </p:spTree>
    <p:extLst>
      <p:ext uri="{BB962C8B-B14F-4D97-AF65-F5344CB8AC3E}">
        <p14:creationId xmlns:p14="http://schemas.microsoft.com/office/powerpoint/2010/main" val="3080607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sz="quarter" idx="14"/>
          </p:nvPr>
        </p:nvPicPr>
        <p:blipFill>
          <a:blip r:embed="rId2"/>
          <a:stretch>
            <a:fillRect/>
          </a:stretch>
        </p:blipFill>
        <p:spPr>
          <a:xfrm>
            <a:off x="8886825" y="2075867"/>
            <a:ext cx="3054350" cy="3744492"/>
          </a:xfrm>
          <a:prstGeom prst="rect">
            <a:avLst/>
          </a:prstGeom>
        </p:spPr>
      </p:pic>
      <p:sp>
        <p:nvSpPr>
          <p:cNvPr id="6" name="Title 5"/>
          <p:cNvSpPr>
            <a:spLocks noGrp="1"/>
          </p:cNvSpPr>
          <p:nvPr>
            <p:ph type="title"/>
          </p:nvPr>
        </p:nvSpPr>
        <p:spPr/>
        <p:txBody>
          <a:bodyPr/>
          <a:lstStyle/>
          <a:p>
            <a:r>
              <a:rPr lang="en-US" dirty="0" err="1" smtClean="0"/>
              <a:t>Firangi</a:t>
            </a:r>
            <a:r>
              <a:rPr lang="en-US" dirty="0"/>
              <a:t/>
            </a:r>
            <a:br>
              <a:rPr lang="en-US" dirty="0"/>
            </a:br>
            <a:r>
              <a:rPr lang="en-US" dirty="0" smtClean="0"/>
              <a:t>Banks</a:t>
            </a:r>
            <a:endParaRPr lang="en-US" dirty="0"/>
          </a:p>
        </p:txBody>
      </p:sp>
      <p:sp>
        <p:nvSpPr>
          <p:cNvPr id="8" name="Text Placeholder 7"/>
          <p:cNvSpPr>
            <a:spLocks noGrp="1"/>
          </p:cNvSpPr>
          <p:nvPr>
            <p:ph type="body" sz="quarter" idx="13"/>
          </p:nvPr>
        </p:nvSpPr>
        <p:spPr/>
        <p:txBody>
          <a:bodyPr/>
          <a:lstStyle/>
          <a:p>
            <a:r>
              <a:rPr lang="en-US" dirty="0" smtClean="0"/>
              <a:t>East India Co.</a:t>
            </a:r>
            <a:endParaRPr lang="en-US" dirty="0"/>
          </a:p>
        </p:txBody>
      </p:sp>
      <p:pic>
        <p:nvPicPr>
          <p:cNvPr id="10" name="Picture 9"/>
          <p:cNvPicPr>
            <a:picLocks noChangeAspect="1"/>
          </p:cNvPicPr>
          <p:nvPr/>
        </p:nvPicPr>
        <p:blipFill>
          <a:blip r:embed="rId3"/>
          <a:stretch>
            <a:fillRect/>
          </a:stretch>
        </p:blipFill>
        <p:spPr>
          <a:xfrm>
            <a:off x="635129" y="66957"/>
            <a:ext cx="6030400" cy="6607220"/>
          </a:xfrm>
          <a:prstGeom prst="rect">
            <a:avLst/>
          </a:prstGeom>
        </p:spPr>
      </p:pic>
      <p:sp>
        <p:nvSpPr>
          <p:cNvPr id="11" name="Title 1"/>
          <p:cNvSpPr txBox="1">
            <a:spLocks/>
          </p:cNvSpPr>
          <p:nvPr/>
        </p:nvSpPr>
        <p:spPr>
          <a:xfrm>
            <a:off x="3650329" y="1027523"/>
            <a:ext cx="2260277" cy="1621410"/>
          </a:xfrm>
          <a:prstGeom prst="downArrowCallou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solidFill>
                  <a:schemeClr val="bg1"/>
                </a:solidFill>
                <a:latin typeface="Franklin Gothic Medium Cond" panose="020B0606030402020204" pitchFamily="34" charset="0"/>
              </a:rPr>
              <a:t>Bengal</a:t>
            </a:r>
          </a:p>
          <a:p>
            <a:pPr algn="ctr"/>
            <a:r>
              <a:rPr lang="en-US" sz="3600" dirty="0" smtClean="0">
                <a:solidFill>
                  <a:schemeClr val="bg1"/>
                </a:solidFill>
                <a:latin typeface="Franklin Gothic Medium Cond" panose="020B0606030402020204" pitchFamily="34" charset="0"/>
              </a:rPr>
              <a:t>1806</a:t>
            </a:r>
            <a:endParaRPr lang="en-US" sz="3600" dirty="0">
              <a:solidFill>
                <a:schemeClr val="bg1"/>
              </a:solidFill>
              <a:latin typeface="Franklin Gothic Medium Cond" panose="020B0606030402020204" pitchFamily="34" charset="0"/>
            </a:endParaRPr>
          </a:p>
        </p:txBody>
      </p:sp>
      <p:sp>
        <p:nvSpPr>
          <p:cNvPr id="12" name="Title 1"/>
          <p:cNvSpPr txBox="1">
            <a:spLocks/>
          </p:cNvSpPr>
          <p:nvPr/>
        </p:nvSpPr>
        <p:spPr>
          <a:xfrm>
            <a:off x="635129" y="2281288"/>
            <a:ext cx="2260277" cy="1621410"/>
          </a:xfrm>
          <a:prstGeom prst="downArrowCallou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solidFill>
                  <a:schemeClr val="bg1"/>
                </a:solidFill>
                <a:latin typeface="Franklin Gothic Medium Cond" panose="020B0606030402020204" pitchFamily="34" charset="0"/>
              </a:rPr>
              <a:t>Bombay</a:t>
            </a:r>
          </a:p>
          <a:p>
            <a:pPr algn="ctr"/>
            <a:r>
              <a:rPr lang="en-US" sz="3600" dirty="0" smtClean="0">
                <a:solidFill>
                  <a:schemeClr val="bg1"/>
                </a:solidFill>
                <a:latin typeface="Franklin Gothic Medium Cond" panose="020B0606030402020204" pitchFamily="34" charset="0"/>
              </a:rPr>
              <a:t>1840</a:t>
            </a:r>
            <a:endParaRPr lang="en-US" sz="3600" dirty="0">
              <a:solidFill>
                <a:schemeClr val="bg1"/>
              </a:solidFill>
              <a:latin typeface="Franklin Gothic Medium Cond" panose="020B0606030402020204" pitchFamily="34" charset="0"/>
            </a:endParaRPr>
          </a:p>
        </p:txBody>
      </p:sp>
      <p:sp>
        <p:nvSpPr>
          <p:cNvPr id="13" name="Title 1"/>
          <p:cNvSpPr txBox="1">
            <a:spLocks/>
          </p:cNvSpPr>
          <p:nvPr/>
        </p:nvSpPr>
        <p:spPr>
          <a:xfrm>
            <a:off x="1765267" y="4166648"/>
            <a:ext cx="2260277" cy="1621410"/>
          </a:xfrm>
          <a:prstGeom prst="downArrowCallou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solidFill>
                  <a:schemeClr val="bg1"/>
                </a:solidFill>
                <a:latin typeface="Franklin Gothic Medium Cond" panose="020B0606030402020204" pitchFamily="34" charset="0"/>
              </a:rPr>
              <a:t>Madras</a:t>
            </a:r>
          </a:p>
          <a:p>
            <a:pPr algn="ctr"/>
            <a:r>
              <a:rPr lang="en-US" sz="3600" dirty="0" smtClean="0">
                <a:solidFill>
                  <a:schemeClr val="bg1"/>
                </a:solidFill>
                <a:latin typeface="Franklin Gothic Medium Cond" panose="020B0606030402020204" pitchFamily="34" charset="0"/>
              </a:rPr>
              <a:t>1842</a:t>
            </a:r>
            <a:endParaRPr lang="en-US" sz="3600" dirty="0">
              <a:solidFill>
                <a:schemeClr val="bg1"/>
              </a:solidFill>
              <a:latin typeface="Franklin Gothic Medium Cond" panose="020B0606030402020204" pitchFamily="34" charset="0"/>
            </a:endParaRPr>
          </a:p>
        </p:txBody>
      </p:sp>
      <p:sp>
        <p:nvSpPr>
          <p:cNvPr id="9" name="Title 1"/>
          <p:cNvSpPr txBox="1">
            <a:spLocks/>
          </p:cNvSpPr>
          <p:nvPr/>
        </p:nvSpPr>
        <p:spPr>
          <a:xfrm>
            <a:off x="869233" y="1783664"/>
            <a:ext cx="5286469" cy="575894"/>
          </a:xfrm>
          <a:prstGeom prst="rec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Franklin Gothic Medium Cond" panose="020B0606030402020204" pitchFamily="34" charset="0"/>
              </a:rPr>
              <a:t>1921: Imperial Bank of India</a:t>
            </a:r>
            <a:endParaRPr lang="en-US" sz="3600" dirty="0"/>
          </a:p>
        </p:txBody>
      </p:sp>
      <p:sp>
        <p:nvSpPr>
          <p:cNvPr id="15" name="Title 1"/>
          <p:cNvSpPr txBox="1">
            <a:spLocks/>
          </p:cNvSpPr>
          <p:nvPr/>
        </p:nvSpPr>
        <p:spPr>
          <a:xfrm>
            <a:off x="869233" y="3099424"/>
            <a:ext cx="5286469" cy="575894"/>
          </a:xfrm>
          <a:prstGeom prst="rec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solidFill>
                  <a:schemeClr val="bg1"/>
                </a:solidFill>
                <a:latin typeface="Franklin Gothic Medium Cond" panose="020B0606030402020204" pitchFamily="34" charset="0"/>
              </a:rPr>
              <a:t>1955: SBI (Nationalized)</a:t>
            </a:r>
            <a:endParaRPr lang="en-US" sz="3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642" y="3616190"/>
            <a:ext cx="2028825" cy="1190625"/>
          </a:xfrm>
          <a:prstGeom prst="rect">
            <a:avLst/>
          </a:prstGeom>
        </p:spPr>
      </p:pic>
    </p:spTree>
    <p:extLst>
      <p:ext uri="{BB962C8B-B14F-4D97-AF65-F5344CB8AC3E}">
        <p14:creationId xmlns:p14="http://schemas.microsoft.com/office/powerpoint/2010/main" val="134924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9"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082024"/>
            <a:ext cx="3089275" cy="3732178"/>
          </a:xfrm>
          <a:prstGeom prst="rect">
            <a:avLst/>
          </a:prstGeom>
        </p:spPr>
      </p:pic>
      <p:sp>
        <p:nvSpPr>
          <p:cNvPr id="3" name="Content Placeholder 2"/>
          <p:cNvSpPr>
            <a:spLocks noGrp="1"/>
          </p:cNvSpPr>
          <p:nvPr>
            <p:ph idx="1"/>
          </p:nvPr>
        </p:nvSpPr>
        <p:spPr/>
        <p:txBody>
          <a:bodyPr>
            <a:noAutofit/>
          </a:bodyPr>
          <a:lstStyle/>
          <a:p>
            <a:pPr marL="0" indent="0">
              <a:buNone/>
            </a:pPr>
            <a:r>
              <a:rPr lang="en-US" sz="4800" b="1" u="sng" dirty="0"/>
              <a:t>“in principle” approval</a:t>
            </a:r>
          </a:p>
          <a:p>
            <a:r>
              <a:rPr lang="en-US" sz="4800" dirty="0"/>
              <a:t>Within 18 months</a:t>
            </a:r>
          </a:p>
          <a:p>
            <a:pPr lvl="0"/>
            <a:r>
              <a:rPr lang="en-IN" sz="4800" dirty="0"/>
              <a:t>Rs.1000 crore net worth</a:t>
            </a:r>
            <a:endParaRPr lang="en-US" sz="4800" dirty="0"/>
          </a:p>
          <a:p>
            <a:pPr lvl="0"/>
            <a:r>
              <a:rPr lang="en-IN" sz="4800" dirty="0"/>
              <a:t>25% branches in </a:t>
            </a:r>
            <a:r>
              <a:rPr lang="en-IN" sz="4800" b="1" u="sng" dirty="0">
                <a:solidFill>
                  <a:srgbClr val="FF0000"/>
                </a:solidFill>
              </a:rPr>
              <a:t>unbanked</a:t>
            </a:r>
            <a:r>
              <a:rPr lang="en-IN" sz="4800" dirty="0">
                <a:solidFill>
                  <a:srgbClr val="FF0000"/>
                </a:solidFill>
              </a:rPr>
              <a:t> </a:t>
            </a:r>
            <a:r>
              <a:rPr lang="en-IN" sz="4800" dirty="0"/>
              <a:t>rural areas. </a:t>
            </a:r>
          </a:p>
          <a:p>
            <a:pPr lvl="0"/>
            <a:r>
              <a:rPr lang="en-US" sz="4800" dirty="0"/>
              <a:t>Then license under Banking Regulation Act, 1949 [Sec.22(1)]</a:t>
            </a:r>
          </a:p>
        </p:txBody>
      </p:sp>
      <p:sp>
        <p:nvSpPr>
          <p:cNvPr id="2" name="Title 1"/>
          <p:cNvSpPr>
            <a:spLocks noGrp="1"/>
          </p:cNvSpPr>
          <p:nvPr>
            <p:ph type="title"/>
          </p:nvPr>
        </p:nvSpPr>
        <p:spPr/>
        <p:txBody>
          <a:bodyPr>
            <a:noAutofit/>
          </a:bodyPr>
          <a:lstStyle/>
          <a:p>
            <a:r>
              <a:rPr lang="en-US" dirty="0" smtClean="0"/>
              <a:t>New Bank Licenses</a:t>
            </a:r>
            <a:endParaRPr lang="en-US" dirty="0"/>
          </a:p>
        </p:txBody>
      </p:sp>
      <p:sp>
        <p:nvSpPr>
          <p:cNvPr id="5" name="Text Placeholder 4"/>
          <p:cNvSpPr>
            <a:spLocks noGrp="1"/>
          </p:cNvSpPr>
          <p:nvPr>
            <p:ph type="body" sz="quarter" idx="13"/>
          </p:nvPr>
        </p:nvSpPr>
        <p:spPr/>
        <p:txBody>
          <a:bodyPr/>
          <a:lstStyle/>
          <a:p>
            <a:r>
              <a:rPr lang="en-US" dirty="0" smtClean="0"/>
              <a:t>2013</a:t>
            </a:r>
            <a:endParaRPr lang="en-US" dirty="0"/>
          </a:p>
        </p:txBody>
      </p:sp>
    </p:spTree>
    <p:extLst>
      <p:ext uri="{BB962C8B-B14F-4D97-AF65-F5344CB8AC3E}">
        <p14:creationId xmlns:p14="http://schemas.microsoft.com/office/powerpoint/2010/main" val="2574066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kolkatatoday.com/wp-content/uploads/2014/04/bandhan.png"/>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881533" y="3126404"/>
            <a:ext cx="3089805" cy="320327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p:txBody>
          <a:bodyPr/>
          <a:lstStyle/>
          <a:p>
            <a:r>
              <a:rPr lang="en-US" dirty="0"/>
              <a:t>West Bengal</a:t>
            </a:r>
          </a:p>
          <a:p>
            <a:r>
              <a:rPr lang="en-US" dirty="0"/>
              <a:t>Micro Finance Co.</a:t>
            </a:r>
          </a:p>
          <a:p>
            <a:r>
              <a:rPr lang="en-US" b="1" dirty="0"/>
              <a:t>Boss: </a:t>
            </a:r>
            <a:r>
              <a:rPr lang="en-US" dirty="0"/>
              <a:t>Chandra </a:t>
            </a:r>
            <a:r>
              <a:rPr lang="en-US" dirty="0" err="1"/>
              <a:t>Shekhar</a:t>
            </a:r>
            <a:r>
              <a:rPr lang="en-US" dirty="0"/>
              <a:t> Ghosh</a:t>
            </a:r>
          </a:p>
          <a:p>
            <a:r>
              <a:rPr lang="en-US" dirty="0"/>
              <a:t>Presently borrows from (23%.). But Bank license- can get CASA.</a:t>
            </a:r>
          </a:p>
          <a:p>
            <a:r>
              <a:rPr lang="en-US" dirty="0" smtClean="0"/>
              <a:t>45</a:t>
            </a:r>
            <a:r>
              <a:rPr lang="en-US" dirty="0"/>
              <a:t>% branches in </a:t>
            </a:r>
            <a:r>
              <a:rPr lang="en-US" dirty="0" smtClean="0"/>
              <a:t>rural already.</a:t>
            </a:r>
          </a:p>
          <a:p>
            <a:r>
              <a:rPr lang="en-US" dirty="0" smtClean="0"/>
              <a:t>Intl. finance corporation (IFC) and Singapore GIC=&gt; 1600 crore funding =&gt; RBI final proposal</a:t>
            </a:r>
            <a:endParaRPr lang="en-US" dirty="0"/>
          </a:p>
          <a:p>
            <a:endParaRPr lang="en-US" dirty="0"/>
          </a:p>
        </p:txBody>
      </p:sp>
      <p:sp>
        <p:nvSpPr>
          <p:cNvPr id="6" name="Title 5"/>
          <p:cNvSpPr>
            <a:spLocks noGrp="1"/>
          </p:cNvSpPr>
          <p:nvPr>
            <p:ph type="title"/>
          </p:nvPr>
        </p:nvSpPr>
        <p:spPr/>
        <p:txBody>
          <a:bodyPr/>
          <a:lstStyle/>
          <a:p>
            <a:r>
              <a:rPr lang="en-US" dirty="0"/>
              <a:t>Chandra </a:t>
            </a:r>
            <a:r>
              <a:rPr lang="en-US" dirty="0" err="1"/>
              <a:t>Shekhar</a:t>
            </a:r>
            <a:r>
              <a:rPr lang="en-US" dirty="0"/>
              <a:t> Ghosh</a:t>
            </a:r>
          </a:p>
        </p:txBody>
      </p:sp>
      <p:sp>
        <p:nvSpPr>
          <p:cNvPr id="8" name="Text Placeholder 7"/>
          <p:cNvSpPr>
            <a:spLocks noGrp="1"/>
          </p:cNvSpPr>
          <p:nvPr>
            <p:ph type="body" sz="quarter" idx="13"/>
          </p:nvPr>
        </p:nvSpPr>
        <p:spPr/>
        <p:txBody>
          <a:bodyPr/>
          <a:lstStyle/>
          <a:p>
            <a:r>
              <a:rPr lang="en-US" dirty="0" err="1" smtClean="0"/>
              <a:t>Bandhan</a:t>
            </a:r>
            <a:endParaRPr lang="en-US" dirty="0"/>
          </a:p>
        </p:txBody>
      </p:sp>
    </p:spTree>
    <p:extLst>
      <p:ext uri="{BB962C8B-B14F-4D97-AF65-F5344CB8AC3E}">
        <p14:creationId xmlns:p14="http://schemas.microsoft.com/office/powerpoint/2010/main" val="35845799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Infrastructure Development and Financial Corporation </a:t>
            </a:r>
          </a:p>
          <a:p>
            <a:r>
              <a:rPr lang="en-IN" dirty="0"/>
              <a:t>Mumbai, NBFC</a:t>
            </a:r>
          </a:p>
          <a:p>
            <a:r>
              <a:rPr lang="en-IN" dirty="0" smtClean="0"/>
              <a:t>Power </a:t>
            </a:r>
            <a:r>
              <a:rPr lang="en-IN" dirty="0"/>
              <a:t>project, infra. Loans</a:t>
            </a:r>
          </a:p>
          <a:p>
            <a:r>
              <a:rPr lang="en-IN" dirty="0"/>
              <a:t>2100 cr., but rural presence low</a:t>
            </a:r>
            <a:r>
              <a:rPr lang="en-IN" dirty="0" smtClean="0"/>
              <a:t>.</a:t>
            </a:r>
          </a:p>
          <a:p>
            <a:r>
              <a:rPr lang="en-IN" dirty="0" smtClean="0"/>
              <a:t>De-merger: IDFC ltd + IDFC Bank (RBI approved, Jan 2015)</a:t>
            </a:r>
            <a:endParaRPr lang="en-US" dirty="0"/>
          </a:p>
          <a:p>
            <a:endParaRPr lang="en-US" dirty="0"/>
          </a:p>
          <a:p>
            <a:endParaRPr lang="en-US" dirty="0"/>
          </a:p>
        </p:txBody>
      </p:sp>
      <p:sp>
        <p:nvSpPr>
          <p:cNvPr id="4" name="Title 3"/>
          <p:cNvSpPr>
            <a:spLocks noGrp="1"/>
          </p:cNvSpPr>
          <p:nvPr>
            <p:ph type="title"/>
          </p:nvPr>
        </p:nvSpPr>
        <p:spPr/>
        <p:txBody>
          <a:bodyPr/>
          <a:lstStyle/>
          <a:p>
            <a:r>
              <a:rPr lang="en-IN" dirty="0"/>
              <a:t>Rajiv </a:t>
            </a:r>
            <a:r>
              <a:rPr lang="en-IN" dirty="0" err="1" smtClean="0"/>
              <a:t>Lall</a:t>
            </a:r>
            <a:endParaRPr lang="en-US" dirty="0"/>
          </a:p>
        </p:txBody>
      </p:sp>
      <p:sp>
        <p:nvSpPr>
          <p:cNvPr id="5" name="Text Placeholder 4"/>
          <p:cNvSpPr>
            <a:spLocks noGrp="1"/>
          </p:cNvSpPr>
          <p:nvPr>
            <p:ph type="body" sz="quarter" idx="13"/>
          </p:nvPr>
        </p:nvSpPr>
        <p:spPr/>
        <p:txBody>
          <a:bodyPr/>
          <a:lstStyle/>
          <a:p>
            <a:r>
              <a:rPr lang="en-US" dirty="0" smtClean="0"/>
              <a:t>IDFC</a:t>
            </a:r>
            <a:endParaRPr lang="en-US" dirty="0"/>
          </a:p>
        </p:txBody>
      </p:sp>
      <p:pic>
        <p:nvPicPr>
          <p:cNvPr id="3074" name="Picture 2" descr="http://static.sify.com/cms/image/oedjKCfbghisi_small.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886825" y="2929996"/>
            <a:ext cx="3054350" cy="203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5180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dirty="0" smtClean="0">
                <a:latin typeface="Franklin Gothic Demi Cond" panose="020B0706030402020204" pitchFamily="34" charset="0"/>
              </a:rPr>
              <a:t>Kumar </a:t>
            </a:r>
            <a:r>
              <a:rPr lang="en-US" dirty="0" err="1">
                <a:latin typeface="Franklin Gothic Demi Cond" panose="020B0706030402020204" pitchFamily="34" charset="0"/>
              </a:rPr>
              <a:t>Mangalam</a:t>
            </a:r>
            <a:r>
              <a:rPr lang="en-US" dirty="0">
                <a:latin typeface="Franklin Gothic Demi Cond" panose="020B0706030402020204" pitchFamily="34" charset="0"/>
              </a:rPr>
              <a:t> Birla: Coal block</a:t>
            </a:r>
          </a:p>
          <a:p>
            <a:r>
              <a:rPr lang="en-US" dirty="0">
                <a:latin typeface="Franklin Gothic Demi Cond" panose="020B0706030402020204" pitchFamily="34" charset="0"/>
              </a:rPr>
              <a:t>Anil </a:t>
            </a:r>
            <a:r>
              <a:rPr lang="en-US" dirty="0" err="1">
                <a:latin typeface="Franklin Gothic Demi Cond" panose="020B0706030402020204" pitchFamily="34" charset="0"/>
              </a:rPr>
              <a:t>Ambani</a:t>
            </a:r>
            <a:r>
              <a:rPr lang="en-US" dirty="0">
                <a:latin typeface="Franklin Gothic Demi Cond" panose="020B0706030402020204" pitchFamily="34" charset="0"/>
              </a:rPr>
              <a:t>: 2G case</a:t>
            </a:r>
          </a:p>
          <a:p>
            <a:r>
              <a:rPr lang="en-US" dirty="0">
                <a:latin typeface="Franklin Gothic Demi Cond" panose="020B0706030402020204" pitchFamily="34" charset="0"/>
              </a:rPr>
              <a:t>India post: </a:t>
            </a:r>
            <a:r>
              <a:rPr lang="en-US" dirty="0" err="1">
                <a:latin typeface="Franklin Gothic Demi Cond" panose="020B0706030402020204" pitchFamily="34" charset="0"/>
              </a:rPr>
              <a:t>Bimal</a:t>
            </a:r>
            <a:r>
              <a:rPr lang="en-US" dirty="0">
                <a:latin typeface="Franklin Gothic Demi Cond" panose="020B0706030402020204" pitchFamily="34" charset="0"/>
              </a:rPr>
              <a:t> </a:t>
            </a:r>
            <a:r>
              <a:rPr lang="en-US" dirty="0" err="1">
                <a:latin typeface="Franklin Gothic Demi Cond" panose="020B0706030402020204" pitchFamily="34" charset="0"/>
              </a:rPr>
              <a:t>Jalan</a:t>
            </a:r>
            <a:r>
              <a:rPr lang="en-US" dirty="0">
                <a:latin typeface="Franklin Gothic Demi Cond" panose="020B0706030402020204" pitchFamily="34" charset="0"/>
              </a:rPr>
              <a:t>: consider separately with Govt. consultation</a:t>
            </a:r>
          </a:p>
          <a:p>
            <a:endParaRPr lang="en-US" dirty="0"/>
          </a:p>
        </p:txBody>
      </p:sp>
      <p:sp>
        <p:nvSpPr>
          <p:cNvPr id="7" name="Title 6"/>
          <p:cNvSpPr>
            <a:spLocks noGrp="1"/>
          </p:cNvSpPr>
          <p:nvPr>
            <p:ph type="title"/>
          </p:nvPr>
        </p:nvSpPr>
        <p:spPr/>
        <p:txBody>
          <a:bodyPr>
            <a:normAutofit fontScale="90000"/>
          </a:bodyPr>
          <a:lstStyle/>
          <a:p>
            <a:r>
              <a:rPr lang="en-US" dirty="0" smtClean="0"/>
              <a:t>Who did not get license?</a:t>
            </a:r>
            <a:endParaRPr lang="en-US" dirty="0"/>
          </a:p>
        </p:txBody>
      </p:sp>
    </p:spTree>
    <p:extLst>
      <p:ext uri="{BB962C8B-B14F-4D97-AF65-F5344CB8AC3E}">
        <p14:creationId xmlns:p14="http://schemas.microsoft.com/office/powerpoint/2010/main" val="42508459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stretch>
            <a:fillRect/>
          </a:stretch>
        </p:blipFill>
        <p:spPr>
          <a:xfrm>
            <a:off x="8905109" y="2397308"/>
            <a:ext cx="3017782" cy="3101609"/>
          </a:xfrm>
          <a:prstGeom prst="rect">
            <a:avLst/>
          </a:prstGeom>
        </p:spPr>
      </p:pic>
      <p:sp>
        <p:nvSpPr>
          <p:cNvPr id="5" name="Content Placeholder 4"/>
          <p:cNvSpPr>
            <a:spLocks noGrp="1"/>
          </p:cNvSpPr>
          <p:nvPr>
            <p:ph idx="1"/>
          </p:nvPr>
        </p:nvSpPr>
        <p:spPr/>
        <p:txBody>
          <a:bodyPr/>
          <a:lstStyle/>
          <a:p>
            <a:r>
              <a:rPr lang="en-US" dirty="0"/>
              <a:t>Communication </a:t>
            </a:r>
            <a:r>
              <a:rPr lang="en-US" dirty="0" smtClean="0"/>
              <a:t>ministry</a:t>
            </a:r>
          </a:p>
          <a:p>
            <a:r>
              <a:rPr lang="en-US" dirty="0" smtClean="0"/>
              <a:t>TSR </a:t>
            </a:r>
            <a:r>
              <a:rPr lang="en-US" dirty="0" err="1"/>
              <a:t>Subramanium</a:t>
            </a:r>
            <a:r>
              <a:rPr lang="en-US" dirty="0"/>
              <a:t> panel for leveraging post Office </a:t>
            </a:r>
            <a:r>
              <a:rPr lang="en-US" dirty="0" smtClean="0"/>
              <a:t>network</a:t>
            </a:r>
          </a:p>
          <a:p>
            <a:r>
              <a:rPr lang="en-US" dirty="0" smtClean="0"/>
              <a:t>bank </a:t>
            </a:r>
            <a:r>
              <a:rPr lang="en-US" dirty="0"/>
              <a:t>should be setup as separate </a:t>
            </a:r>
            <a:r>
              <a:rPr lang="en-US" dirty="0" smtClean="0"/>
              <a:t>pillar</a:t>
            </a:r>
            <a:endParaRPr lang="en-US" dirty="0"/>
          </a:p>
          <a:p>
            <a:pPr lvl="1"/>
            <a:r>
              <a:rPr lang="en-US" dirty="0" smtClean="0"/>
              <a:t>Banking</a:t>
            </a:r>
          </a:p>
          <a:p>
            <a:pPr lvl="1"/>
            <a:r>
              <a:rPr lang="en-US" dirty="0" smtClean="0"/>
              <a:t>Insurance</a:t>
            </a:r>
          </a:p>
          <a:p>
            <a:pPr lvl="1"/>
            <a:r>
              <a:rPr lang="en-US" dirty="0" smtClean="0"/>
              <a:t>E-Commerce</a:t>
            </a:r>
            <a:endParaRPr lang="en-US" dirty="0"/>
          </a:p>
        </p:txBody>
      </p:sp>
      <p:sp>
        <p:nvSpPr>
          <p:cNvPr id="4" name="Title 3"/>
          <p:cNvSpPr>
            <a:spLocks noGrp="1"/>
          </p:cNvSpPr>
          <p:nvPr>
            <p:ph type="title"/>
          </p:nvPr>
        </p:nvSpPr>
        <p:spPr/>
        <p:txBody>
          <a:bodyPr/>
          <a:lstStyle/>
          <a:p>
            <a:r>
              <a:rPr lang="en-US" dirty="0" smtClean="0"/>
              <a:t>India Post</a:t>
            </a:r>
            <a:br>
              <a:rPr lang="en-US" dirty="0" smtClean="0"/>
            </a:br>
            <a:r>
              <a:rPr lang="en-US" dirty="0" smtClean="0"/>
              <a:t>TSR</a:t>
            </a:r>
            <a:br>
              <a:rPr lang="en-US" dirty="0" smtClean="0"/>
            </a:br>
            <a:r>
              <a:rPr lang="en-US" dirty="0" smtClean="0"/>
              <a:t>Subramanian</a:t>
            </a:r>
            <a:endParaRPr lang="en-US" dirty="0"/>
          </a:p>
        </p:txBody>
      </p:sp>
      <p:sp>
        <p:nvSpPr>
          <p:cNvPr id="6" name="Text Placeholder 5"/>
          <p:cNvSpPr>
            <a:spLocks noGrp="1"/>
          </p:cNvSpPr>
          <p:nvPr>
            <p:ph type="body" sz="quarter" idx="13"/>
          </p:nvPr>
        </p:nvSpPr>
        <p:spPr/>
        <p:txBody>
          <a:bodyPr/>
          <a:lstStyle/>
          <a:p>
            <a:r>
              <a:rPr lang="en-US" dirty="0" smtClean="0"/>
              <a:t>Dec-2014</a:t>
            </a:r>
            <a:endParaRPr lang="en-US" dirty="0"/>
          </a:p>
        </p:txBody>
      </p:sp>
    </p:spTree>
    <p:extLst>
      <p:ext uri="{BB962C8B-B14F-4D97-AF65-F5344CB8AC3E}">
        <p14:creationId xmlns:p14="http://schemas.microsoft.com/office/powerpoint/2010/main" val="40395502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Evolution</a:t>
            </a:r>
          </a:p>
          <a:p>
            <a:r>
              <a:rPr lang="en-US" dirty="0" smtClean="0"/>
              <a:t>Nationalization </a:t>
            </a:r>
          </a:p>
          <a:p>
            <a:r>
              <a:rPr lang="en-US" dirty="0" err="1" smtClean="0"/>
              <a:t>Narsimhan</a:t>
            </a:r>
            <a:r>
              <a:rPr lang="en-US" dirty="0" smtClean="0"/>
              <a:t>-I and II</a:t>
            </a:r>
          </a:p>
          <a:p>
            <a:r>
              <a:rPr lang="en-US" dirty="0" smtClean="0"/>
              <a:t>Private Bank licenses (</a:t>
            </a:r>
            <a:r>
              <a:rPr lang="en-US" dirty="0" err="1" smtClean="0"/>
              <a:t>Bandhan</a:t>
            </a:r>
            <a:r>
              <a:rPr lang="en-US" dirty="0" smtClean="0"/>
              <a:t>-IDFC)</a:t>
            </a:r>
          </a:p>
          <a:p>
            <a:r>
              <a:rPr lang="en-US" dirty="0" smtClean="0"/>
              <a:t>BMB</a:t>
            </a:r>
          </a:p>
          <a:p>
            <a:endParaRPr lang="en-US" dirty="0"/>
          </a:p>
        </p:txBody>
      </p:sp>
    </p:spTree>
    <p:extLst>
      <p:ext uri="{BB962C8B-B14F-4D97-AF65-F5344CB8AC3E}">
        <p14:creationId xmlns:p14="http://schemas.microsoft.com/office/powerpoint/2010/main" val="9853618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4" y="2008251"/>
            <a:ext cx="3028950" cy="3038475"/>
          </a:xfrm>
        </p:spPr>
      </p:pic>
      <p:sp>
        <p:nvSpPr>
          <p:cNvPr id="3" name="Content Placeholder 2"/>
          <p:cNvSpPr>
            <a:spLocks noGrp="1"/>
          </p:cNvSpPr>
          <p:nvPr>
            <p:ph idx="1"/>
          </p:nvPr>
        </p:nvSpPr>
        <p:spPr/>
        <p:txBody>
          <a:bodyPr>
            <a:normAutofit/>
          </a:bodyPr>
          <a:lstStyle/>
          <a:p>
            <a:r>
              <a:rPr lang="en-US" dirty="0" smtClean="0"/>
              <a:t>Budget 2013; 1000 crore Rs. (100% State Owned)</a:t>
            </a:r>
          </a:p>
          <a:p>
            <a:r>
              <a:rPr lang="en-US" dirty="0"/>
              <a:t>MBN Rao Panel blue print (</a:t>
            </a:r>
            <a:r>
              <a:rPr lang="en-US" dirty="0" err="1"/>
              <a:t>Canara</a:t>
            </a:r>
            <a:r>
              <a:rPr lang="en-US" dirty="0"/>
              <a:t>)</a:t>
            </a:r>
          </a:p>
          <a:p>
            <a:r>
              <a:rPr lang="en-US" dirty="0" smtClean="0"/>
              <a:t>Nothing new: 80s Pak, Tanzania 2009</a:t>
            </a:r>
          </a:p>
          <a:p>
            <a:r>
              <a:rPr lang="en-US" dirty="0" smtClean="0"/>
              <a:t>Not new even in India- already urban cooperative banks for women</a:t>
            </a:r>
          </a:p>
        </p:txBody>
      </p:sp>
      <p:sp>
        <p:nvSpPr>
          <p:cNvPr id="2" name="Title 1"/>
          <p:cNvSpPr>
            <a:spLocks noGrp="1"/>
          </p:cNvSpPr>
          <p:nvPr>
            <p:ph type="title"/>
          </p:nvPr>
        </p:nvSpPr>
        <p:spPr/>
        <p:txBody>
          <a:bodyPr>
            <a:normAutofit/>
          </a:bodyPr>
          <a:lstStyle/>
          <a:p>
            <a:r>
              <a:rPr lang="en-US" dirty="0" err="1" smtClean="0"/>
              <a:t>Mahila</a:t>
            </a:r>
            <a:r>
              <a:rPr lang="en-US" dirty="0" smtClean="0"/>
              <a:t> Bank (2013-14)</a:t>
            </a:r>
            <a:endParaRPr lang="en-US" dirty="0"/>
          </a:p>
        </p:txBody>
      </p:sp>
      <p:sp>
        <p:nvSpPr>
          <p:cNvPr id="5" name="Text Placeholder 4"/>
          <p:cNvSpPr>
            <a:spLocks noGrp="1"/>
          </p:cNvSpPr>
          <p:nvPr>
            <p:ph type="body" sz="quarter" idx="13"/>
          </p:nvPr>
        </p:nvSpPr>
        <p:spPr/>
        <p:txBody>
          <a:bodyPr/>
          <a:lstStyle/>
          <a:p>
            <a:r>
              <a:rPr lang="en-US" dirty="0" smtClean="0"/>
              <a:t>BMB</a:t>
            </a:r>
            <a:endParaRPr lang="en-US" dirty="0"/>
          </a:p>
        </p:txBody>
      </p:sp>
    </p:spTree>
    <p:extLst>
      <p:ext uri="{BB962C8B-B14F-4D97-AF65-F5344CB8AC3E}">
        <p14:creationId xmlns:p14="http://schemas.microsoft.com/office/powerpoint/2010/main" val="33298670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4" y="2035683"/>
            <a:ext cx="3028950" cy="3038475"/>
          </a:xfrm>
        </p:spPr>
      </p:pic>
      <p:sp>
        <p:nvSpPr>
          <p:cNvPr id="3" name="Content Placeholder 2"/>
          <p:cNvSpPr>
            <a:spLocks noGrp="1"/>
          </p:cNvSpPr>
          <p:nvPr>
            <p:ph idx="1"/>
          </p:nvPr>
        </p:nvSpPr>
        <p:spPr/>
        <p:txBody>
          <a:bodyPr>
            <a:normAutofit/>
          </a:bodyPr>
          <a:lstStyle/>
          <a:p>
            <a:r>
              <a:rPr lang="en-US" strike="sngStrike" dirty="0" smtClean="0"/>
              <a:t>Sept. License. Indira Gandhi’s </a:t>
            </a:r>
            <a:r>
              <a:rPr lang="en-US" strike="sngStrike" dirty="0" err="1" smtClean="0"/>
              <a:t>b’day</a:t>
            </a:r>
            <a:r>
              <a:rPr lang="en-US" strike="sngStrike" dirty="0" smtClean="0"/>
              <a:t> (November 19)</a:t>
            </a:r>
          </a:p>
          <a:p>
            <a:r>
              <a:rPr lang="en-US" strike="sngStrike" dirty="0" smtClean="0"/>
              <a:t>HQ Delhi but launched from Mumbai due to model code of conduct.</a:t>
            </a:r>
            <a:endParaRPr lang="en-US" strike="sngStrike" dirty="0"/>
          </a:p>
        </p:txBody>
      </p:sp>
      <p:sp>
        <p:nvSpPr>
          <p:cNvPr id="2" name="Title 1"/>
          <p:cNvSpPr>
            <a:spLocks noGrp="1"/>
          </p:cNvSpPr>
          <p:nvPr>
            <p:ph type="title"/>
          </p:nvPr>
        </p:nvSpPr>
        <p:spPr/>
        <p:txBody>
          <a:bodyPr>
            <a:normAutofit/>
          </a:bodyPr>
          <a:lstStyle/>
          <a:p>
            <a:r>
              <a:rPr lang="en-US" dirty="0" err="1" smtClean="0"/>
              <a:t>Mahila</a:t>
            </a:r>
            <a:r>
              <a:rPr lang="en-US" dirty="0" smtClean="0"/>
              <a:t> Bank (2013-14)</a:t>
            </a:r>
            <a:endParaRPr lang="en-US" dirty="0"/>
          </a:p>
        </p:txBody>
      </p:sp>
      <p:sp>
        <p:nvSpPr>
          <p:cNvPr id="5" name="Text Placeholder 4"/>
          <p:cNvSpPr>
            <a:spLocks noGrp="1"/>
          </p:cNvSpPr>
          <p:nvPr>
            <p:ph type="body" sz="quarter" idx="13"/>
          </p:nvPr>
        </p:nvSpPr>
        <p:spPr/>
        <p:txBody>
          <a:bodyPr/>
          <a:lstStyle/>
          <a:p>
            <a:r>
              <a:rPr lang="en-US" dirty="0" smtClean="0"/>
              <a:t>BMB</a:t>
            </a:r>
            <a:endParaRPr lang="en-US" dirty="0"/>
          </a:p>
        </p:txBody>
      </p:sp>
    </p:spTree>
    <p:extLst>
      <p:ext uri="{BB962C8B-B14F-4D97-AF65-F5344CB8AC3E}">
        <p14:creationId xmlns:p14="http://schemas.microsoft.com/office/powerpoint/2010/main" val="19805668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4" y="2035683"/>
            <a:ext cx="3028950" cy="3038475"/>
          </a:xfrm>
        </p:spPr>
      </p:pic>
      <p:sp>
        <p:nvSpPr>
          <p:cNvPr id="3" name="Content Placeholder 2"/>
          <p:cNvSpPr>
            <a:spLocks noGrp="1"/>
          </p:cNvSpPr>
          <p:nvPr>
            <p:ph idx="1"/>
          </p:nvPr>
        </p:nvSpPr>
        <p:spPr/>
        <p:txBody>
          <a:bodyPr>
            <a:normAutofit/>
          </a:bodyPr>
          <a:lstStyle/>
          <a:p>
            <a:r>
              <a:rPr lang="en-US" sz="4400" dirty="0"/>
              <a:t>Usha </a:t>
            </a:r>
            <a:r>
              <a:rPr lang="en-US" sz="4400" dirty="0" err="1"/>
              <a:t>Anantha</a:t>
            </a:r>
            <a:r>
              <a:rPr lang="en-US" sz="4400" dirty="0"/>
              <a:t>-Subramanian </a:t>
            </a:r>
          </a:p>
          <a:p>
            <a:r>
              <a:rPr lang="en-US" sz="4400" dirty="0" err="1"/>
              <a:t>BoD</a:t>
            </a:r>
            <a:r>
              <a:rPr lang="en-US" sz="4400" dirty="0"/>
              <a:t>=all women.</a:t>
            </a:r>
          </a:p>
          <a:p>
            <a:r>
              <a:rPr lang="en-US" sz="4400" dirty="0"/>
              <a:t>Staff, deposit= male + female; </a:t>
            </a:r>
            <a:r>
              <a:rPr lang="en-US" sz="4400" dirty="0" err="1"/>
              <a:t>BoB</a:t>
            </a:r>
            <a:r>
              <a:rPr lang="en-US" sz="4400" dirty="0"/>
              <a:t>, PNB deputation.</a:t>
            </a:r>
          </a:p>
          <a:p>
            <a:r>
              <a:rPr lang="en-US" sz="4400" dirty="0"/>
              <a:t>Loan =&gt; predominantly to women.</a:t>
            </a:r>
          </a:p>
          <a:p>
            <a:r>
              <a:rPr lang="en-US" sz="4400" dirty="0"/>
              <a:t>loans up to Rs 1 crore without collateral  </a:t>
            </a:r>
          </a:p>
        </p:txBody>
      </p:sp>
      <p:sp>
        <p:nvSpPr>
          <p:cNvPr id="2" name="Title 1"/>
          <p:cNvSpPr>
            <a:spLocks noGrp="1"/>
          </p:cNvSpPr>
          <p:nvPr>
            <p:ph type="title"/>
          </p:nvPr>
        </p:nvSpPr>
        <p:spPr/>
        <p:txBody>
          <a:bodyPr>
            <a:normAutofit/>
          </a:bodyPr>
          <a:lstStyle/>
          <a:p>
            <a:r>
              <a:rPr lang="en-US" dirty="0" err="1" smtClean="0"/>
              <a:t>Mahila</a:t>
            </a:r>
            <a:r>
              <a:rPr lang="en-US" dirty="0" smtClean="0"/>
              <a:t> Bank (2013-14)</a:t>
            </a:r>
            <a:endParaRPr lang="en-US" dirty="0"/>
          </a:p>
        </p:txBody>
      </p:sp>
      <p:sp>
        <p:nvSpPr>
          <p:cNvPr id="5" name="Text Placeholder 4"/>
          <p:cNvSpPr>
            <a:spLocks noGrp="1"/>
          </p:cNvSpPr>
          <p:nvPr>
            <p:ph type="body" sz="quarter" idx="13"/>
          </p:nvPr>
        </p:nvSpPr>
        <p:spPr/>
        <p:txBody>
          <a:bodyPr/>
          <a:lstStyle/>
          <a:p>
            <a:r>
              <a:rPr lang="en-US" dirty="0" smtClean="0"/>
              <a:t>BMB</a:t>
            </a:r>
            <a:endParaRPr lang="en-US" dirty="0"/>
          </a:p>
        </p:txBody>
      </p:sp>
    </p:spTree>
    <p:extLst>
      <p:ext uri="{BB962C8B-B14F-4D97-AF65-F5344CB8AC3E}">
        <p14:creationId xmlns:p14="http://schemas.microsoft.com/office/powerpoint/2010/main" val="3619396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4" y="2035683"/>
            <a:ext cx="3028950" cy="3038475"/>
          </a:xfrm>
        </p:spPr>
      </p:pic>
      <p:sp>
        <p:nvSpPr>
          <p:cNvPr id="3" name="Content Placeholder 2"/>
          <p:cNvSpPr>
            <a:spLocks noGrp="1"/>
          </p:cNvSpPr>
          <p:nvPr>
            <p:ph idx="1"/>
          </p:nvPr>
        </p:nvSpPr>
        <p:spPr/>
        <p:txBody>
          <a:bodyPr>
            <a:normAutofit/>
          </a:bodyPr>
          <a:lstStyle/>
          <a:p>
            <a:r>
              <a:rPr lang="en-US" sz="4400" dirty="0" smtClean="0"/>
              <a:t>loans </a:t>
            </a:r>
            <a:r>
              <a:rPr lang="en-US" sz="4400" dirty="0"/>
              <a:t>up to Rs 1 crore without </a:t>
            </a:r>
            <a:r>
              <a:rPr lang="en-US" sz="4400" dirty="0" smtClean="0"/>
              <a:t>collateral</a:t>
            </a:r>
          </a:p>
          <a:p>
            <a:r>
              <a:rPr lang="en-US" sz="4400" dirty="0"/>
              <a:t>small home-based catering businesses</a:t>
            </a:r>
          </a:p>
          <a:p>
            <a:r>
              <a:rPr lang="en-US" sz="4400" dirty="0"/>
              <a:t>education loans</a:t>
            </a:r>
          </a:p>
          <a:p>
            <a:r>
              <a:rPr lang="en-US" sz="4400" dirty="0"/>
              <a:t>kitchen </a:t>
            </a:r>
            <a:r>
              <a:rPr lang="en-US" sz="4400" dirty="0" smtClean="0"/>
              <a:t>loans</a:t>
            </a:r>
            <a:endParaRPr lang="en-US" sz="4400" dirty="0"/>
          </a:p>
          <a:p>
            <a:endParaRPr lang="en-US" sz="4400" dirty="0"/>
          </a:p>
        </p:txBody>
      </p:sp>
      <p:sp>
        <p:nvSpPr>
          <p:cNvPr id="2" name="Title 1"/>
          <p:cNvSpPr>
            <a:spLocks noGrp="1"/>
          </p:cNvSpPr>
          <p:nvPr>
            <p:ph type="title"/>
          </p:nvPr>
        </p:nvSpPr>
        <p:spPr/>
        <p:txBody>
          <a:bodyPr>
            <a:normAutofit/>
          </a:bodyPr>
          <a:lstStyle/>
          <a:p>
            <a:r>
              <a:rPr lang="en-US" dirty="0" err="1" smtClean="0"/>
              <a:t>Mahila</a:t>
            </a:r>
            <a:r>
              <a:rPr lang="en-US" dirty="0" smtClean="0"/>
              <a:t> Bank (2013-14)</a:t>
            </a:r>
            <a:endParaRPr lang="en-US" dirty="0"/>
          </a:p>
        </p:txBody>
      </p:sp>
      <p:sp>
        <p:nvSpPr>
          <p:cNvPr id="5" name="Text Placeholder 4"/>
          <p:cNvSpPr>
            <a:spLocks noGrp="1"/>
          </p:cNvSpPr>
          <p:nvPr>
            <p:ph type="body" sz="quarter" idx="13"/>
          </p:nvPr>
        </p:nvSpPr>
        <p:spPr/>
        <p:txBody>
          <a:bodyPr/>
          <a:lstStyle/>
          <a:p>
            <a:r>
              <a:rPr lang="en-US" dirty="0" smtClean="0"/>
              <a:t>BMB</a:t>
            </a:r>
            <a:endParaRPr lang="en-US" dirty="0"/>
          </a:p>
        </p:txBody>
      </p:sp>
    </p:spTree>
    <p:extLst>
      <p:ext uri="{BB962C8B-B14F-4D97-AF65-F5344CB8AC3E}">
        <p14:creationId xmlns:p14="http://schemas.microsoft.com/office/powerpoint/2010/main" val="3601307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thehindubusinessline.com/multimedia/dynamic/01160/allahabad-bank_1160497g.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74471" y="3587698"/>
            <a:ext cx="11096867" cy="25892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sz="4800" strike="sngStrike" dirty="0" smtClean="0">
                <a:solidFill>
                  <a:srgbClr val="FFFF00"/>
                </a:solidFill>
              </a:rPr>
              <a:t>1707: Bank of Hindustan</a:t>
            </a:r>
          </a:p>
          <a:p>
            <a:r>
              <a:rPr lang="en-US" sz="4800" dirty="0" smtClean="0"/>
              <a:t>1865: Allahabad Bank</a:t>
            </a:r>
          </a:p>
          <a:p>
            <a:r>
              <a:rPr lang="en-US" sz="4800" dirty="0" smtClean="0"/>
              <a:t>1908: </a:t>
            </a:r>
            <a:r>
              <a:rPr lang="en-US" sz="4800" dirty="0" err="1" smtClean="0"/>
              <a:t>BoB</a:t>
            </a:r>
            <a:r>
              <a:rPr lang="en-US" sz="4800" dirty="0" smtClean="0"/>
              <a:t> (</a:t>
            </a:r>
            <a:r>
              <a:rPr lang="en-US" sz="4800" dirty="0" err="1" smtClean="0"/>
              <a:t>Gayakwad</a:t>
            </a:r>
            <a:r>
              <a:rPr lang="en-US" sz="4800" dirty="0" smtClean="0"/>
              <a:t> III)</a:t>
            </a:r>
          </a:p>
        </p:txBody>
      </p:sp>
      <p:sp>
        <p:nvSpPr>
          <p:cNvPr id="4" name="Title 3"/>
          <p:cNvSpPr>
            <a:spLocks noGrp="1"/>
          </p:cNvSpPr>
          <p:nvPr>
            <p:ph type="title"/>
          </p:nvPr>
        </p:nvSpPr>
        <p:spPr/>
        <p:txBody>
          <a:bodyPr/>
          <a:lstStyle/>
          <a:p>
            <a:r>
              <a:rPr lang="en-US" dirty="0" smtClean="0"/>
              <a:t>Indian</a:t>
            </a:r>
            <a:br>
              <a:rPr lang="en-US" dirty="0" smtClean="0"/>
            </a:br>
            <a:r>
              <a:rPr lang="en-US" dirty="0" smtClean="0"/>
              <a:t>Banks</a:t>
            </a:r>
            <a:endParaRPr lang="en-US" dirty="0"/>
          </a:p>
        </p:txBody>
      </p:sp>
      <p:sp>
        <p:nvSpPr>
          <p:cNvPr id="5" name="Text Placeholder 4"/>
          <p:cNvSpPr>
            <a:spLocks noGrp="1"/>
          </p:cNvSpPr>
          <p:nvPr>
            <p:ph type="body" sz="quarter" idx="13"/>
          </p:nvPr>
        </p:nvSpPr>
        <p:spPr/>
        <p:txBody>
          <a:bodyPr/>
          <a:lstStyle/>
          <a:p>
            <a:r>
              <a:rPr lang="en-US" dirty="0" smtClean="0"/>
              <a:t>Pre-</a:t>
            </a:r>
            <a:r>
              <a:rPr lang="en-US" dirty="0" err="1" smtClean="0"/>
              <a:t>Indp</a:t>
            </a:r>
            <a:r>
              <a:rPr lang="en-US" dirty="0" smtClean="0"/>
              <a:t>.</a:t>
            </a:r>
            <a:endParaRPr lang="en-US" dirty="0"/>
          </a:p>
        </p:txBody>
      </p:sp>
    </p:spTree>
    <p:extLst>
      <p:ext uri="{BB962C8B-B14F-4D97-AF65-F5344CB8AC3E}">
        <p14:creationId xmlns:p14="http://schemas.microsoft.com/office/powerpoint/2010/main" val="28311321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4" y="2035683"/>
            <a:ext cx="3028950" cy="3038475"/>
          </a:xfrm>
        </p:spPr>
      </p:pic>
      <p:sp>
        <p:nvSpPr>
          <p:cNvPr id="3" name="Content Placeholder 2"/>
          <p:cNvSpPr>
            <a:spLocks noGrp="1"/>
          </p:cNvSpPr>
          <p:nvPr>
            <p:ph idx="1"/>
          </p:nvPr>
        </p:nvSpPr>
        <p:spPr/>
        <p:txBody>
          <a:bodyPr>
            <a:normAutofit/>
          </a:bodyPr>
          <a:lstStyle/>
          <a:p>
            <a:r>
              <a:rPr lang="en-US" dirty="0"/>
              <a:t>Skill development, financial literacy among women. </a:t>
            </a:r>
            <a:endParaRPr lang="en-US" dirty="0" smtClean="0"/>
          </a:p>
          <a:p>
            <a:r>
              <a:rPr lang="en-US" dirty="0"/>
              <a:t>Most banks use </a:t>
            </a:r>
            <a:r>
              <a:rPr lang="en-US" dirty="0" err="1">
                <a:solidFill>
                  <a:srgbClr val="FFFF00"/>
                </a:solidFill>
              </a:rPr>
              <a:t>Finacle</a:t>
            </a:r>
            <a:r>
              <a:rPr lang="en-US" dirty="0">
                <a:solidFill>
                  <a:srgbClr val="FFFF00"/>
                </a:solidFill>
              </a:rPr>
              <a:t> </a:t>
            </a:r>
            <a:r>
              <a:rPr lang="en-US" dirty="0"/>
              <a:t>by Infosys.</a:t>
            </a:r>
          </a:p>
          <a:p>
            <a:r>
              <a:rPr lang="en-US" smtClean="0"/>
              <a:t>BMB: Core </a:t>
            </a:r>
            <a:r>
              <a:rPr lang="en-US" dirty="0"/>
              <a:t>Banking Software by FIS (American Co</a:t>
            </a:r>
            <a:r>
              <a:rPr lang="en-US" dirty="0" smtClean="0"/>
              <a:t>.)</a:t>
            </a:r>
            <a:endParaRPr lang="en-US" dirty="0"/>
          </a:p>
        </p:txBody>
      </p:sp>
      <p:sp>
        <p:nvSpPr>
          <p:cNvPr id="2" name="Title 1"/>
          <p:cNvSpPr>
            <a:spLocks noGrp="1"/>
          </p:cNvSpPr>
          <p:nvPr>
            <p:ph type="title"/>
          </p:nvPr>
        </p:nvSpPr>
        <p:spPr/>
        <p:txBody>
          <a:bodyPr>
            <a:normAutofit/>
          </a:bodyPr>
          <a:lstStyle/>
          <a:p>
            <a:r>
              <a:rPr lang="en-US" dirty="0" err="1" smtClean="0"/>
              <a:t>Mahila</a:t>
            </a:r>
            <a:r>
              <a:rPr lang="en-US" dirty="0" smtClean="0"/>
              <a:t> Bank (2013-14)</a:t>
            </a:r>
            <a:endParaRPr lang="en-US" dirty="0"/>
          </a:p>
        </p:txBody>
      </p:sp>
      <p:sp>
        <p:nvSpPr>
          <p:cNvPr id="5" name="Text Placeholder 4"/>
          <p:cNvSpPr>
            <a:spLocks noGrp="1"/>
          </p:cNvSpPr>
          <p:nvPr>
            <p:ph type="body" sz="quarter" idx="13"/>
          </p:nvPr>
        </p:nvSpPr>
        <p:spPr/>
        <p:txBody>
          <a:bodyPr/>
          <a:lstStyle/>
          <a:p>
            <a:r>
              <a:rPr lang="en-US" dirty="0" smtClean="0"/>
              <a:t>BMB</a:t>
            </a:r>
            <a:endParaRPr lang="en-US" dirty="0"/>
          </a:p>
        </p:txBody>
      </p:sp>
    </p:spTree>
    <p:extLst>
      <p:ext uri="{BB962C8B-B14F-4D97-AF65-F5344CB8AC3E}">
        <p14:creationId xmlns:p14="http://schemas.microsoft.com/office/powerpoint/2010/main" val="3426348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4" y="2035683"/>
            <a:ext cx="3028950" cy="3038475"/>
          </a:xfrm>
        </p:spPr>
      </p:pic>
      <p:sp>
        <p:nvSpPr>
          <p:cNvPr id="3" name="Content Placeholder 2"/>
          <p:cNvSpPr>
            <a:spLocks noGrp="1"/>
          </p:cNvSpPr>
          <p:nvPr>
            <p:ph idx="1"/>
          </p:nvPr>
        </p:nvSpPr>
        <p:spPr/>
        <p:txBody>
          <a:bodyPr>
            <a:normAutofit/>
          </a:bodyPr>
          <a:lstStyle/>
          <a:p>
            <a:pPr fontAlgn="t"/>
            <a:r>
              <a:rPr lang="en-US" b="1" dirty="0"/>
              <a:t>PSB: 4%</a:t>
            </a:r>
            <a:endParaRPr lang="en-US" dirty="0"/>
          </a:p>
          <a:p>
            <a:pPr fontAlgn="t"/>
            <a:r>
              <a:rPr lang="en-US" dirty="0"/>
              <a:t>BMB: 4.5%; (1 lakh+) 5%</a:t>
            </a:r>
          </a:p>
          <a:p>
            <a:pPr fontAlgn="t"/>
            <a:r>
              <a:rPr lang="en-US" dirty="0" err="1"/>
              <a:t>Kotak</a:t>
            </a:r>
            <a:r>
              <a:rPr lang="en-US" dirty="0"/>
              <a:t>: 6%</a:t>
            </a:r>
          </a:p>
          <a:p>
            <a:pPr fontAlgn="t"/>
            <a:r>
              <a:rPr lang="en-US" dirty="0"/>
              <a:t>Yes Bank: 8%</a:t>
            </a:r>
          </a:p>
          <a:p>
            <a:endParaRPr lang="en-US" dirty="0"/>
          </a:p>
        </p:txBody>
      </p:sp>
      <p:sp>
        <p:nvSpPr>
          <p:cNvPr id="2" name="Title 1"/>
          <p:cNvSpPr>
            <a:spLocks noGrp="1"/>
          </p:cNvSpPr>
          <p:nvPr>
            <p:ph type="title"/>
          </p:nvPr>
        </p:nvSpPr>
        <p:spPr/>
        <p:txBody>
          <a:bodyPr>
            <a:normAutofit/>
          </a:bodyPr>
          <a:lstStyle/>
          <a:p>
            <a:r>
              <a:rPr lang="en-US" dirty="0" smtClean="0"/>
              <a:t>Interest Rates</a:t>
            </a:r>
            <a:endParaRPr lang="en-US" dirty="0"/>
          </a:p>
        </p:txBody>
      </p:sp>
      <p:sp>
        <p:nvSpPr>
          <p:cNvPr id="5" name="Text Placeholder 4"/>
          <p:cNvSpPr>
            <a:spLocks noGrp="1"/>
          </p:cNvSpPr>
          <p:nvPr>
            <p:ph type="body" sz="quarter" idx="13"/>
          </p:nvPr>
        </p:nvSpPr>
        <p:spPr/>
        <p:txBody>
          <a:bodyPr/>
          <a:lstStyle/>
          <a:p>
            <a:r>
              <a:rPr lang="en-US" dirty="0" smtClean="0"/>
              <a:t>BMB</a:t>
            </a:r>
            <a:endParaRPr lang="en-US" dirty="0"/>
          </a:p>
        </p:txBody>
      </p:sp>
    </p:spTree>
    <p:extLst>
      <p:ext uri="{BB962C8B-B14F-4D97-AF65-F5344CB8AC3E}">
        <p14:creationId xmlns:p14="http://schemas.microsoft.com/office/powerpoint/2010/main" val="39884497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4" y="1980819"/>
            <a:ext cx="3028950" cy="3038475"/>
          </a:xfrm>
        </p:spPr>
      </p:pic>
      <p:sp>
        <p:nvSpPr>
          <p:cNvPr id="3" name="Content Placeholder 2"/>
          <p:cNvSpPr>
            <a:spLocks noGrp="1"/>
          </p:cNvSpPr>
          <p:nvPr>
            <p:ph idx="1"/>
          </p:nvPr>
        </p:nvSpPr>
        <p:spPr/>
        <p:txBody>
          <a:bodyPr>
            <a:normAutofit/>
          </a:bodyPr>
          <a:lstStyle/>
          <a:p>
            <a:r>
              <a:rPr lang="en-US" sz="4800" dirty="0" smtClean="0"/>
              <a:t>25% branches in unbanked rural areas.</a:t>
            </a:r>
          </a:p>
          <a:p>
            <a:r>
              <a:rPr lang="en-US" sz="4800" dirty="0" smtClean="0"/>
              <a:t>By March 2014: 25 branches</a:t>
            </a:r>
          </a:p>
          <a:p>
            <a:r>
              <a:rPr lang="en-US" sz="4800" dirty="0" smtClean="0"/>
              <a:t>By 2020: 700+ branches; 60k cr business</a:t>
            </a:r>
          </a:p>
        </p:txBody>
      </p:sp>
      <p:sp>
        <p:nvSpPr>
          <p:cNvPr id="8" name="Title 1"/>
          <p:cNvSpPr>
            <a:spLocks noGrp="1"/>
          </p:cNvSpPr>
          <p:nvPr>
            <p:ph type="title"/>
          </p:nvPr>
        </p:nvSpPr>
        <p:spPr/>
        <p:txBody>
          <a:bodyPr>
            <a:normAutofit/>
          </a:bodyPr>
          <a:lstStyle/>
          <a:p>
            <a:r>
              <a:rPr lang="en-US" dirty="0" err="1" smtClean="0"/>
              <a:t>Mahila</a:t>
            </a:r>
            <a:r>
              <a:rPr lang="en-US" dirty="0" smtClean="0"/>
              <a:t> Bank TARGET</a:t>
            </a:r>
            <a:endParaRPr lang="en-US" dirty="0"/>
          </a:p>
        </p:txBody>
      </p:sp>
      <p:sp>
        <p:nvSpPr>
          <p:cNvPr id="4" name="Text Placeholder 3"/>
          <p:cNvSpPr>
            <a:spLocks noGrp="1"/>
          </p:cNvSpPr>
          <p:nvPr>
            <p:ph type="body" sz="quarter" idx="13"/>
          </p:nvPr>
        </p:nvSpPr>
        <p:spPr/>
        <p:txBody>
          <a:bodyPr/>
          <a:lstStyle/>
          <a:p>
            <a:r>
              <a:rPr lang="en-US" dirty="0" smtClean="0"/>
              <a:t>BMB</a:t>
            </a:r>
            <a:endParaRPr lang="en-US" dirty="0"/>
          </a:p>
        </p:txBody>
      </p:sp>
    </p:spTree>
    <p:extLst>
      <p:ext uri="{BB962C8B-B14F-4D97-AF65-F5344CB8AC3E}">
        <p14:creationId xmlns:p14="http://schemas.microsoft.com/office/powerpoint/2010/main" val="3565851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Who Among the following is the chairman of Bharatiya </a:t>
            </a:r>
            <a:r>
              <a:rPr lang="en-US" dirty="0" err="1" smtClean="0"/>
              <a:t>Mahila</a:t>
            </a:r>
            <a:r>
              <a:rPr lang="en-US" dirty="0" smtClean="0"/>
              <a:t> Bank?</a:t>
            </a:r>
          </a:p>
          <a:p>
            <a:pPr marL="742950" indent="-742950">
              <a:buFont typeface="+mj-lt"/>
              <a:buAutoNum type="alphaUcPeriod"/>
            </a:pPr>
            <a:r>
              <a:rPr lang="en-US" dirty="0" err="1" smtClean="0"/>
              <a:t>Arundhati</a:t>
            </a:r>
            <a:r>
              <a:rPr lang="en-US" dirty="0" smtClean="0"/>
              <a:t> Bhattacharya</a:t>
            </a:r>
          </a:p>
          <a:p>
            <a:pPr marL="742950" indent="-742950">
              <a:buFont typeface="+mj-lt"/>
              <a:buAutoNum type="alphaUcPeriod"/>
            </a:pPr>
            <a:r>
              <a:rPr lang="en-US" dirty="0" smtClean="0"/>
              <a:t>Aruna </a:t>
            </a:r>
            <a:r>
              <a:rPr lang="en-US" dirty="0" err="1" smtClean="0"/>
              <a:t>Bahuguna</a:t>
            </a:r>
            <a:endParaRPr lang="en-US" dirty="0" smtClean="0"/>
          </a:p>
          <a:p>
            <a:pPr marL="742950" indent="-742950">
              <a:buFont typeface="+mj-lt"/>
              <a:buAutoNum type="alphaUcPeriod"/>
            </a:pPr>
            <a:r>
              <a:rPr lang="en-US" dirty="0" err="1" smtClean="0"/>
              <a:t>Shikha</a:t>
            </a:r>
            <a:r>
              <a:rPr lang="en-US" dirty="0" smtClean="0"/>
              <a:t> Sharma</a:t>
            </a:r>
          </a:p>
          <a:p>
            <a:pPr marL="742950" indent="-742950">
              <a:buFont typeface="+mj-lt"/>
              <a:buAutoNum type="alphaUcPeriod"/>
            </a:pPr>
            <a:r>
              <a:rPr lang="en-US" dirty="0" err="1" smtClean="0"/>
              <a:t>Usha</a:t>
            </a:r>
            <a:r>
              <a:rPr lang="en-US" dirty="0" smtClean="0"/>
              <a:t> </a:t>
            </a:r>
            <a:r>
              <a:rPr lang="en-US" dirty="0" err="1" smtClean="0"/>
              <a:t>Ananthasubramanium</a:t>
            </a:r>
            <a:endParaRPr lang="en-US" dirty="0" smtClean="0"/>
          </a:p>
        </p:txBody>
      </p:sp>
      <p:sp>
        <p:nvSpPr>
          <p:cNvPr id="5" name="Title 4"/>
          <p:cNvSpPr>
            <a:spLocks noGrp="1"/>
          </p:cNvSpPr>
          <p:nvPr>
            <p:ph type="title"/>
          </p:nvPr>
        </p:nvSpPr>
        <p:spPr/>
        <p:txBody>
          <a:bodyPr>
            <a:normAutofit fontScale="90000"/>
          </a:bodyPr>
          <a:lstStyle/>
          <a:p>
            <a:r>
              <a:rPr lang="en-US" smtClean="0"/>
              <a:t>Mock Question</a:t>
            </a:r>
            <a:endParaRPr lang="en-US" dirty="0"/>
          </a:p>
        </p:txBody>
      </p:sp>
    </p:spTree>
    <p:extLst>
      <p:ext uri="{BB962C8B-B14F-4D97-AF65-F5344CB8AC3E}">
        <p14:creationId xmlns:p14="http://schemas.microsoft.com/office/powerpoint/2010/main" val="28042977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742950" indent="-742950">
              <a:buFont typeface="+mj-lt"/>
              <a:buAutoNum type="alphaUcPeriod"/>
            </a:pPr>
            <a:r>
              <a:rPr lang="en-US" dirty="0" smtClean="0"/>
              <a:t>Bharatiya </a:t>
            </a:r>
            <a:r>
              <a:rPr lang="en-US" dirty="0" err="1" smtClean="0"/>
              <a:t>Mahila</a:t>
            </a:r>
            <a:r>
              <a:rPr lang="en-US" dirty="0" smtClean="0"/>
              <a:t> Bank is owned by a consortium of Government of India, NABARD and financial institutions.</a:t>
            </a:r>
          </a:p>
          <a:p>
            <a:pPr marL="742950" indent="-742950">
              <a:buFont typeface="+mj-lt"/>
              <a:buAutoNum type="alphaUcPeriod"/>
            </a:pPr>
            <a:r>
              <a:rPr lang="en-US" dirty="0" smtClean="0"/>
              <a:t>For the first three years, Bharatiya </a:t>
            </a:r>
            <a:r>
              <a:rPr lang="en-US" dirty="0" err="1" smtClean="0"/>
              <a:t>Mahila</a:t>
            </a:r>
            <a:r>
              <a:rPr lang="en-US" dirty="0" smtClean="0"/>
              <a:t> bank will be exempted from CRR and SLR requirements.</a:t>
            </a:r>
          </a:p>
          <a:p>
            <a:pPr marL="742950" indent="-742950">
              <a:buFont typeface="+mj-lt"/>
              <a:buAutoNum type="alphaUcPeriod"/>
            </a:pPr>
            <a:r>
              <a:rPr lang="en-US" dirty="0" smtClean="0"/>
              <a:t>Both A and B</a:t>
            </a:r>
          </a:p>
          <a:p>
            <a:pPr marL="742950" indent="-742950">
              <a:buFont typeface="+mj-lt"/>
              <a:buAutoNum type="alphaUcPeriod"/>
            </a:pPr>
            <a:r>
              <a:rPr lang="en-US" dirty="0" smtClean="0"/>
              <a:t>Neither A nor B</a:t>
            </a:r>
          </a:p>
        </p:txBody>
      </p:sp>
      <p:sp>
        <p:nvSpPr>
          <p:cNvPr id="8" name="Title 1"/>
          <p:cNvSpPr>
            <a:spLocks noGrp="1"/>
          </p:cNvSpPr>
          <p:nvPr>
            <p:ph type="title"/>
          </p:nvPr>
        </p:nvSpPr>
        <p:spPr/>
        <p:txBody>
          <a:bodyPr>
            <a:normAutofit fontScale="90000"/>
          </a:bodyPr>
          <a:lstStyle/>
          <a:p>
            <a:r>
              <a:rPr lang="en-US" dirty="0" smtClean="0"/>
              <a:t>2TF: find correct?</a:t>
            </a:r>
            <a:endParaRPr lang="en-US" dirty="0"/>
          </a:p>
        </p:txBody>
      </p:sp>
      <p:sp>
        <p:nvSpPr>
          <p:cNvPr id="3" name="Right Arrow 2"/>
          <p:cNvSpPr/>
          <p:nvPr/>
        </p:nvSpPr>
        <p:spPr>
          <a:xfrm rot="10800000">
            <a:off x="5358384" y="5129784"/>
            <a:ext cx="3072384" cy="64008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95523"/>
            <a:ext cx="10515600" cy="5897885"/>
          </a:xfrm>
        </p:spPr>
        <p:txBody>
          <a:bodyPr>
            <a:noAutofit/>
          </a:bodyPr>
          <a:lstStyle/>
          <a:p>
            <a:r>
              <a:rPr lang="en-US" sz="3200" dirty="0" smtClean="0"/>
              <a:t>(A) Bharatiya </a:t>
            </a:r>
            <a:r>
              <a:rPr lang="en-US" sz="3200" dirty="0" err="1" smtClean="0"/>
              <a:t>Mahila</a:t>
            </a:r>
            <a:r>
              <a:rPr lang="en-US" sz="3200" dirty="0" smtClean="0"/>
              <a:t> Bank will bring down the gender divide in financial inclusion. </a:t>
            </a:r>
          </a:p>
          <a:p>
            <a:r>
              <a:rPr lang="en-US" sz="3200" dirty="0" smtClean="0"/>
              <a:t>(R) Bharatiya </a:t>
            </a:r>
            <a:r>
              <a:rPr lang="en-US" sz="3200" dirty="0" err="1" smtClean="0"/>
              <a:t>Mahila</a:t>
            </a:r>
            <a:r>
              <a:rPr lang="en-US" sz="3200" dirty="0" smtClean="0"/>
              <a:t> bank will cater only female depositors and borrowers.</a:t>
            </a:r>
          </a:p>
          <a:p>
            <a:pPr marL="0" indent="0">
              <a:buNone/>
            </a:pPr>
            <a:r>
              <a:rPr lang="en-US" sz="3200" dirty="0" smtClean="0"/>
              <a:t>Options</a:t>
            </a:r>
          </a:p>
          <a:p>
            <a:pPr marL="514350" indent="-514350">
              <a:buFont typeface="+mj-lt"/>
              <a:buAutoNum type="alphaUcPeriod"/>
            </a:pPr>
            <a:r>
              <a:rPr lang="en-US" sz="2800" dirty="0" smtClean="0"/>
              <a:t>Both the statements are individually true and Statement R is the correct explanation of Statement A.</a:t>
            </a:r>
          </a:p>
          <a:p>
            <a:pPr marL="514350" indent="-514350">
              <a:buFont typeface="+mj-lt"/>
              <a:buAutoNum type="alphaUcPeriod"/>
            </a:pPr>
            <a:r>
              <a:rPr lang="en-US" sz="2800" dirty="0" smtClean="0"/>
              <a:t>Both the statements are individually true but Statement R is not the correct explanation of Statement A.</a:t>
            </a:r>
          </a:p>
          <a:p>
            <a:pPr marL="514350" indent="-514350">
              <a:buFont typeface="+mj-lt"/>
              <a:buAutoNum type="alphaUcPeriod"/>
            </a:pPr>
            <a:r>
              <a:rPr lang="en-US" sz="2800" dirty="0" smtClean="0"/>
              <a:t>Statement A is true but Statement R is false.</a:t>
            </a:r>
          </a:p>
          <a:p>
            <a:pPr marL="514350" indent="-514350">
              <a:buFont typeface="+mj-lt"/>
              <a:buAutoNum type="alphaUcPeriod"/>
            </a:pPr>
            <a:r>
              <a:rPr lang="en-US" sz="2800" dirty="0" smtClean="0"/>
              <a:t>Statement A is false but Statement R is true.</a:t>
            </a:r>
          </a:p>
        </p:txBody>
      </p:sp>
      <p:sp>
        <p:nvSpPr>
          <p:cNvPr id="2" name="Title 1"/>
          <p:cNvSpPr>
            <a:spLocks noGrp="1"/>
          </p:cNvSpPr>
          <p:nvPr>
            <p:ph type="title"/>
          </p:nvPr>
        </p:nvSpPr>
        <p:spPr/>
        <p:txBody>
          <a:bodyPr>
            <a:normAutofit fontScale="90000"/>
          </a:bodyPr>
          <a:lstStyle/>
          <a:p>
            <a:r>
              <a:rPr lang="en-US" smtClean="0"/>
              <a:t>Assertion reasoning</a:t>
            </a:r>
            <a:endParaRPr lang="en-US" dirty="0"/>
          </a:p>
        </p:txBody>
      </p:sp>
      <p:sp>
        <p:nvSpPr>
          <p:cNvPr id="4" name="Right Arrow 3"/>
          <p:cNvSpPr/>
          <p:nvPr/>
        </p:nvSpPr>
        <p:spPr>
          <a:xfrm rot="10800000">
            <a:off x="8366760" y="5093208"/>
            <a:ext cx="3072384" cy="64008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742950" indent="-742950">
              <a:buFont typeface="+mj-lt"/>
              <a:buAutoNum type="arabicPeriod"/>
            </a:pPr>
            <a:r>
              <a:rPr lang="en-US" dirty="0" smtClean="0"/>
              <a:t>They offers higher interest rates to female depositors over male depositors.</a:t>
            </a:r>
          </a:p>
          <a:p>
            <a:pPr marL="742950" indent="-742950">
              <a:buFont typeface="+mj-lt"/>
              <a:buAutoNum type="arabicPeriod"/>
            </a:pPr>
            <a:r>
              <a:rPr lang="en-US" dirty="0" smtClean="0"/>
              <a:t>The loan interest rates in Bharatiya </a:t>
            </a:r>
            <a:r>
              <a:rPr lang="en-US" dirty="0" err="1" smtClean="0"/>
              <a:t>Mahila</a:t>
            </a:r>
            <a:r>
              <a:rPr lang="en-US" dirty="0" smtClean="0"/>
              <a:t> bank, are decided by government of India. </a:t>
            </a:r>
          </a:p>
          <a:p>
            <a:pPr marL="742950" indent="-742950">
              <a:buFont typeface="+mj-lt"/>
              <a:buAutoNum type="arabicPeriod"/>
            </a:pPr>
            <a:r>
              <a:rPr lang="en-US" dirty="0" smtClean="0"/>
              <a:t>Government has provided the initial capital in this bank from </a:t>
            </a:r>
            <a:r>
              <a:rPr lang="en-US" dirty="0" err="1" smtClean="0"/>
              <a:t>Nirbhaya</a:t>
            </a:r>
            <a:r>
              <a:rPr lang="en-US" dirty="0" smtClean="0"/>
              <a:t> Fund.</a:t>
            </a:r>
          </a:p>
          <a:p>
            <a:pPr marL="0" indent="0">
              <a:buNone/>
            </a:pPr>
            <a:r>
              <a:rPr lang="en-US" dirty="0" smtClean="0"/>
              <a:t>Correct statements</a:t>
            </a:r>
          </a:p>
          <a:p>
            <a:pPr marL="742950" indent="-742950">
              <a:buFont typeface="+mj-lt"/>
              <a:buAutoNum type="alphaUcPeriod"/>
            </a:pPr>
            <a:r>
              <a:rPr lang="en-US" dirty="0" smtClean="0"/>
              <a:t>Only 1 and 3</a:t>
            </a:r>
          </a:p>
          <a:p>
            <a:pPr marL="742950" indent="-742950">
              <a:buFont typeface="+mj-lt"/>
              <a:buAutoNum type="alphaUcPeriod"/>
            </a:pPr>
            <a:r>
              <a:rPr lang="en-US" dirty="0" smtClean="0"/>
              <a:t>Only 2 and 3</a:t>
            </a:r>
          </a:p>
          <a:p>
            <a:pPr marL="742950" indent="-742950">
              <a:buFont typeface="+mj-lt"/>
              <a:buAutoNum type="alphaUcPeriod"/>
            </a:pPr>
            <a:r>
              <a:rPr lang="en-US" dirty="0" smtClean="0"/>
              <a:t>only 1 and 2</a:t>
            </a:r>
          </a:p>
          <a:p>
            <a:pPr marL="742950" indent="-742950">
              <a:buFont typeface="+mj-lt"/>
              <a:buAutoNum type="alphaUcPeriod"/>
            </a:pPr>
            <a:r>
              <a:rPr lang="en-US" dirty="0" smtClean="0"/>
              <a:t>None of Above</a:t>
            </a:r>
          </a:p>
          <a:p>
            <a:endParaRPr lang="en-US" dirty="0" smtClean="0"/>
          </a:p>
        </p:txBody>
      </p:sp>
      <p:sp>
        <p:nvSpPr>
          <p:cNvPr id="8" name="Title 1"/>
          <p:cNvSpPr>
            <a:spLocks noGrp="1"/>
          </p:cNvSpPr>
          <p:nvPr>
            <p:ph type="title"/>
          </p:nvPr>
        </p:nvSpPr>
        <p:spPr/>
        <p:txBody>
          <a:bodyPr>
            <a:normAutofit fontScale="90000"/>
          </a:bodyPr>
          <a:lstStyle/>
          <a:p>
            <a:r>
              <a:rPr lang="en-US" smtClean="0"/>
              <a:t>3TF</a:t>
            </a:r>
            <a:endParaRPr lang="en-US" dirty="0"/>
          </a:p>
        </p:txBody>
      </p:sp>
      <p:sp>
        <p:nvSpPr>
          <p:cNvPr id="5" name="Right Arrow 4"/>
          <p:cNvSpPr/>
          <p:nvPr/>
        </p:nvSpPr>
        <p:spPr>
          <a:xfrm rot="10800000">
            <a:off x="4434840" y="5285959"/>
            <a:ext cx="3072384" cy="64008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94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742950" indent="-742950">
              <a:buFont typeface="+mj-lt"/>
              <a:buAutoNum type="arabicPeriod"/>
            </a:pPr>
            <a:r>
              <a:rPr lang="en-US" sz="3600" dirty="0" smtClean="0"/>
              <a:t>Bharatiya </a:t>
            </a:r>
            <a:r>
              <a:rPr lang="en-US" sz="3600" dirty="0" err="1" smtClean="0"/>
              <a:t>Mahila</a:t>
            </a:r>
            <a:r>
              <a:rPr lang="en-US" sz="3600" dirty="0" smtClean="0"/>
              <a:t> Bank is a mere symbolic exercise for feel good publicity. Do you agree? Yes/No and Why?</a:t>
            </a:r>
            <a:endParaRPr lang="en-US" sz="3300" dirty="0" smtClean="0"/>
          </a:p>
        </p:txBody>
      </p:sp>
      <p:sp>
        <p:nvSpPr>
          <p:cNvPr id="4" name="Title 3"/>
          <p:cNvSpPr>
            <a:spLocks noGrp="1"/>
          </p:cNvSpPr>
          <p:nvPr>
            <p:ph type="title"/>
          </p:nvPr>
        </p:nvSpPr>
        <p:spPr/>
        <p:txBody>
          <a:bodyPr>
            <a:normAutofit fontScale="90000"/>
          </a:bodyPr>
          <a:lstStyle/>
          <a:p>
            <a:r>
              <a:rPr lang="en-US" dirty="0" smtClean="0"/>
              <a:t>Interview</a:t>
            </a:r>
            <a:endParaRPr lang="en-US" dirty="0"/>
          </a:p>
        </p:txBody>
      </p:sp>
    </p:spTree>
    <p:extLst>
      <p:ext uri="{BB962C8B-B14F-4D97-AF65-F5344CB8AC3E}">
        <p14:creationId xmlns:p14="http://schemas.microsoft.com/office/powerpoint/2010/main" val="3571280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en-US" sz="4000" dirty="0" smtClean="0"/>
              <a:t>SBI, PNB, </a:t>
            </a:r>
            <a:r>
              <a:rPr lang="en-US" sz="4000" dirty="0" err="1" smtClean="0"/>
              <a:t>BoB</a:t>
            </a:r>
            <a:r>
              <a:rPr lang="en-US" sz="4000" dirty="0" smtClean="0"/>
              <a:t> better suited, Govt. already majority shareholder.</a:t>
            </a:r>
          </a:p>
          <a:p>
            <a:r>
              <a:rPr lang="en-US" sz="4000" dirty="0"/>
              <a:t>25% rural </a:t>
            </a:r>
            <a:r>
              <a:rPr lang="en-US" sz="4000" dirty="0" smtClean="0"/>
              <a:t>branching: duplication of effort.</a:t>
            </a:r>
            <a:endParaRPr lang="en-US" sz="4000" dirty="0"/>
          </a:p>
          <a:p>
            <a:r>
              <a:rPr lang="en-US" sz="4000" dirty="0" smtClean="0"/>
              <a:t>Higher Staff deputation</a:t>
            </a:r>
          </a:p>
          <a:p>
            <a:r>
              <a:rPr lang="en-US" sz="4000" dirty="0" smtClean="0"/>
              <a:t>In the first phase focus on state capitals and UT.</a:t>
            </a:r>
          </a:p>
          <a:p>
            <a:r>
              <a:rPr lang="en-US" sz="4000" dirty="0" smtClean="0"/>
              <a:t>4.5%/5% interest – pan India presence.</a:t>
            </a:r>
          </a:p>
          <a:p>
            <a:r>
              <a:rPr lang="en-US" sz="4000" dirty="0" smtClean="0"/>
              <a:t>Overall a Tokenism/symbol but not substance.</a:t>
            </a:r>
          </a:p>
          <a:p>
            <a:endParaRPr lang="en-US" dirty="0"/>
          </a:p>
        </p:txBody>
      </p:sp>
      <p:sp>
        <p:nvSpPr>
          <p:cNvPr id="8" name="Title 1"/>
          <p:cNvSpPr>
            <a:spLocks noGrp="1"/>
          </p:cNvSpPr>
          <p:nvPr>
            <p:ph type="title"/>
          </p:nvPr>
        </p:nvSpPr>
        <p:spPr>
          <a:solidFill>
            <a:srgbClr val="7030A0"/>
          </a:solidFill>
        </p:spPr>
        <p:style>
          <a:lnRef idx="1">
            <a:schemeClr val="accent4"/>
          </a:lnRef>
          <a:fillRef idx="2">
            <a:schemeClr val="accent4"/>
          </a:fillRef>
          <a:effectRef idx="1">
            <a:schemeClr val="accent4"/>
          </a:effectRef>
          <a:fontRef idx="minor">
            <a:schemeClr val="dk1"/>
          </a:fontRef>
        </p:style>
        <p:txBody>
          <a:bodyPr>
            <a:normAutofit fontScale="90000"/>
          </a:bodyPr>
          <a:lstStyle/>
          <a:p>
            <a:r>
              <a:rPr lang="en-US" dirty="0" smtClean="0"/>
              <a:t>Bharatiya </a:t>
            </a:r>
            <a:r>
              <a:rPr lang="en-US" dirty="0" err="1" smtClean="0"/>
              <a:t>Mahila</a:t>
            </a:r>
            <a:r>
              <a:rPr lang="en-US" dirty="0" smtClean="0"/>
              <a:t> Bank (2013)-Anti points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0968" y="4953000"/>
            <a:ext cx="1905000" cy="1905000"/>
          </a:xfrm>
          <a:prstGeom prst="rect">
            <a:avLst/>
          </a:prstGeom>
        </p:spPr>
      </p:pic>
    </p:spTree>
    <p:extLst>
      <p:ext uri="{BB962C8B-B14F-4D97-AF65-F5344CB8AC3E}">
        <p14:creationId xmlns:p14="http://schemas.microsoft.com/office/powerpoint/2010/main" val="19673127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Banking evolution</a:t>
            </a:r>
          </a:p>
          <a:p>
            <a:r>
              <a:rPr lang="en-US" dirty="0" smtClean="0"/>
              <a:t>Bank nationalization and associated problems</a:t>
            </a:r>
          </a:p>
          <a:p>
            <a:r>
              <a:rPr lang="en-US" dirty="0" err="1" smtClean="0"/>
              <a:t>Narsimhan</a:t>
            </a:r>
            <a:r>
              <a:rPr lang="en-US" dirty="0" smtClean="0"/>
              <a:t> Committee</a:t>
            </a:r>
          </a:p>
          <a:p>
            <a:r>
              <a:rPr lang="en-US" dirty="0" smtClean="0"/>
              <a:t>Banking licenses -3 rounds</a:t>
            </a:r>
          </a:p>
          <a:p>
            <a:r>
              <a:rPr lang="en-US" dirty="0" smtClean="0"/>
              <a:t>BMB, </a:t>
            </a:r>
            <a:r>
              <a:rPr lang="en-US" dirty="0" err="1" smtClean="0"/>
              <a:t>Bimal</a:t>
            </a:r>
            <a:r>
              <a:rPr lang="en-US" dirty="0" smtClean="0"/>
              <a:t> </a:t>
            </a:r>
            <a:r>
              <a:rPr lang="en-US" dirty="0" err="1" smtClean="0"/>
              <a:t>Jalan</a:t>
            </a:r>
            <a:r>
              <a:rPr lang="en-US" dirty="0" smtClean="0"/>
              <a:t>: </a:t>
            </a:r>
            <a:r>
              <a:rPr lang="en-US" dirty="0" err="1" smtClean="0"/>
              <a:t>Bandhan</a:t>
            </a:r>
            <a:r>
              <a:rPr lang="en-US" dirty="0" smtClean="0"/>
              <a:t>, IDFC</a:t>
            </a:r>
          </a:p>
          <a:p>
            <a:pPr marL="0" indent="0">
              <a:buNone/>
            </a:pPr>
            <a:endParaRPr lang="en-US" dirty="0" smtClean="0"/>
          </a:p>
          <a:p>
            <a:endParaRPr lang="en-US" dirty="0"/>
          </a:p>
        </p:txBody>
      </p:sp>
    </p:spTree>
    <p:extLst>
      <p:ext uri="{BB962C8B-B14F-4D97-AF65-F5344CB8AC3E}">
        <p14:creationId xmlns:p14="http://schemas.microsoft.com/office/powerpoint/2010/main" val="2028959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Bengal region</a:t>
            </a:r>
            <a:endParaRPr lang="en-US" dirty="0"/>
          </a:p>
        </p:txBody>
      </p:sp>
      <p:sp>
        <p:nvSpPr>
          <p:cNvPr id="8" name="Text Placeholder 7"/>
          <p:cNvSpPr>
            <a:spLocks noGrp="1"/>
          </p:cNvSpPr>
          <p:nvPr>
            <p:ph type="body" sz="quarter" idx="13"/>
          </p:nvPr>
        </p:nvSpPr>
        <p:spPr/>
        <p:txBody>
          <a:bodyPr/>
          <a:lstStyle/>
          <a:p>
            <a:r>
              <a:rPr lang="en-US" dirty="0" err="1" smtClean="0"/>
              <a:t>Desi</a:t>
            </a:r>
            <a:r>
              <a:rPr lang="en-US" dirty="0" smtClean="0"/>
              <a:t> Banks</a:t>
            </a:r>
            <a:endParaRPr lang="en-US" dirty="0"/>
          </a:p>
        </p:txBody>
      </p:sp>
      <p:pic>
        <p:nvPicPr>
          <p:cNvPr id="10" name="Picture 9"/>
          <p:cNvPicPr>
            <a:picLocks noChangeAspect="1"/>
          </p:cNvPicPr>
          <p:nvPr/>
        </p:nvPicPr>
        <p:blipFill>
          <a:blip r:embed="rId2"/>
          <a:stretch>
            <a:fillRect/>
          </a:stretch>
        </p:blipFill>
        <p:spPr>
          <a:xfrm>
            <a:off x="635129" y="66957"/>
            <a:ext cx="6030400" cy="6607220"/>
          </a:xfrm>
          <a:prstGeom prst="rect">
            <a:avLst/>
          </a:prstGeom>
        </p:spPr>
      </p:pic>
      <p:sp>
        <p:nvSpPr>
          <p:cNvPr id="11" name="Title 1"/>
          <p:cNvSpPr txBox="1">
            <a:spLocks/>
          </p:cNvSpPr>
          <p:nvPr/>
        </p:nvSpPr>
        <p:spPr>
          <a:xfrm>
            <a:off x="1093510" y="227213"/>
            <a:ext cx="7352906" cy="2527412"/>
          </a:xfrm>
          <a:prstGeom prst="downArrowCallou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1"/>
                </a:solidFill>
                <a:latin typeface="Franklin Gothic Medium Cond" panose="020B0606030402020204" pitchFamily="34" charset="0"/>
              </a:rPr>
              <a:t>UCO-United Commercial ‘43</a:t>
            </a:r>
          </a:p>
          <a:p>
            <a:pPr algn="ctr"/>
            <a:r>
              <a:rPr lang="en-US" sz="5400" dirty="0">
                <a:solidFill>
                  <a:schemeClr val="bg1"/>
                </a:solidFill>
                <a:latin typeface="Franklin Gothic Medium Cond" panose="020B0606030402020204" pitchFamily="34" charset="0"/>
              </a:rPr>
              <a:t>United Bank of India </a:t>
            </a:r>
            <a:r>
              <a:rPr lang="en-US" sz="5400" dirty="0">
                <a:solidFill>
                  <a:srgbClr val="FFFF00"/>
                </a:solidFill>
                <a:latin typeface="Franklin Gothic Medium Cond" panose="020B0606030402020204" pitchFamily="34" charset="0"/>
              </a:rPr>
              <a:t>‘50</a:t>
            </a:r>
          </a:p>
        </p:txBody>
      </p:sp>
      <p:pic>
        <p:nvPicPr>
          <p:cNvPr id="3" name="Content Placeholder 2"/>
          <p:cNvPicPr>
            <a:picLocks noGrp="1" noChangeAspect="1"/>
          </p:cNvPicPr>
          <p:nvPr>
            <p:ph sz="quarter" idx="14"/>
          </p:nvPr>
        </p:nvPicPr>
        <p:blipFill>
          <a:blip r:embed="rId3"/>
          <a:stretch>
            <a:fillRect/>
          </a:stretch>
        </p:blipFill>
        <p:spPr>
          <a:xfrm>
            <a:off x="9027509" y="2216477"/>
            <a:ext cx="2797851" cy="4457700"/>
          </a:xfrm>
          <a:prstGeom prst="rect">
            <a:avLst/>
          </a:prstGeom>
        </p:spPr>
      </p:pic>
    </p:spTree>
    <p:extLst>
      <p:ext uri="{BB962C8B-B14F-4D97-AF65-F5344CB8AC3E}">
        <p14:creationId xmlns:p14="http://schemas.microsoft.com/office/powerpoint/2010/main" val="19439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806766953"/>
              </p:ext>
            </p:extLst>
          </p:nvPr>
        </p:nvGraphicFramePr>
        <p:xfrm>
          <a:off x="838200" y="914399"/>
          <a:ext cx="10153454" cy="5712643"/>
        </p:xfrm>
        <a:graphic>
          <a:graphicData uri="http://schemas.openxmlformats.org/drawingml/2006/table">
            <a:tbl>
              <a:tblPr firstRow="1" firstCol="1" bandRow="1">
                <a:tableStyleId>{0E3FDE45-AF77-4B5C-9715-49D594BDF05E}</a:tableStyleId>
              </a:tblPr>
              <a:tblGrid>
                <a:gridCol w="4078828"/>
                <a:gridCol w="6074626"/>
              </a:tblGrid>
              <a:tr h="1910224">
                <a:tc>
                  <a:txBody>
                    <a:bodyPr/>
                    <a:lstStyle/>
                    <a:p>
                      <a:pPr marL="0" marR="0" lvl="0" indent="0" algn="ctr">
                        <a:lnSpc>
                          <a:spcPct val="107000"/>
                        </a:lnSpc>
                        <a:spcBef>
                          <a:spcPts val="0"/>
                        </a:spcBef>
                        <a:spcAft>
                          <a:spcPts val="0"/>
                        </a:spcAft>
                        <a:buFontTx/>
                        <a:buNone/>
                      </a:pPr>
                      <a:r>
                        <a:rPr lang="en-US" sz="3600" b="0" dirty="0" smtClean="0">
                          <a:solidFill>
                            <a:schemeClr val="bg1"/>
                          </a:solidFill>
                          <a:latin typeface="Franklin Gothic Demi Cond" panose="020B0706030402020204" pitchFamily="34" charset="0"/>
                        </a:rPr>
                        <a:t>1.BANKING</a:t>
                      </a:r>
                      <a:endParaRPr lang="en-US" sz="3600" b="0" dirty="0">
                        <a:solidFill>
                          <a:schemeClr val="bg1"/>
                        </a:solidFill>
                        <a:latin typeface="Franklin Gothic Demi Cond" panose="020B0706030402020204" pitchFamily="34" charset="0"/>
                      </a:endParaRPr>
                    </a:p>
                  </a:txBody>
                  <a:tcPr marL="68580" marR="68580" marT="0" marB="0" anchor="ctr"/>
                </a:tc>
                <a:tc>
                  <a:txBody>
                    <a:bodyPr/>
                    <a:lstStyle/>
                    <a:p>
                      <a:pPr marL="0" marR="0" algn="l">
                        <a:lnSpc>
                          <a:spcPct val="107000"/>
                        </a:lnSpc>
                        <a:spcBef>
                          <a:spcPts val="0"/>
                        </a:spcBef>
                        <a:spcAft>
                          <a:spcPts val="0"/>
                        </a:spcAft>
                      </a:pPr>
                      <a:r>
                        <a:rPr lang="en-US" sz="3600" b="0" dirty="0">
                          <a:solidFill>
                            <a:schemeClr val="bg1"/>
                          </a:solidFill>
                          <a:latin typeface="Franklin Gothic Demi Cond" panose="020B0706030402020204" pitchFamily="34" charset="0"/>
                        </a:rPr>
                        <a:t>Savings &amp; payment-through branches, ATM, </a:t>
                      </a:r>
                      <a:r>
                        <a:rPr lang="en-US" sz="3600" b="0" dirty="0" err="1">
                          <a:solidFill>
                            <a:schemeClr val="bg1"/>
                          </a:solidFill>
                          <a:latin typeface="Franklin Gothic Demi Cond" panose="020B0706030402020204" pitchFamily="34" charset="0"/>
                        </a:rPr>
                        <a:t>cheques</a:t>
                      </a:r>
                      <a:r>
                        <a:rPr lang="en-US" sz="3600" b="0" dirty="0">
                          <a:solidFill>
                            <a:schemeClr val="bg1"/>
                          </a:solidFill>
                          <a:latin typeface="Franklin Gothic Demi Cond" panose="020B0706030402020204" pitchFamily="34" charset="0"/>
                        </a:rPr>
                        <a:t>, e-transfer</a:t>
                      </a:r>
                    </a:p>
                  </a:txBody>
                  <a:tcPr marL="68580" marR="68580" marT="0" marB="0"/>
                </a:tc>
              </a:tr>
              <a:tr h="1258057">
                <a:tc>
                  <a:txBody>
                    <a:bodyPr/>
                    <a:lstStyle/>
                    <a:p>
                      <a:pPr marL="0" marR="0" lvl="0" indent="0" algn="ctr">
                        <a:lnSpc>
                          <a:spcPct val="107000"/>
                        </a:lnSpc>
                        <a:spcBef>
                          <a:spcPts val="0"/>
                        </a:spcBef>
                        <a:spcAft>
                          <a:spcPts val="0"/>
                        </a:spcAft>
                        <a:buFontTx/>
                        <a:buNone/>
                      </a:pPr>
                      <a:r>
                        <a:rPr lang="en-US" sz="3600" b="0" dirty="0" smtClean="0">
                          <a:solidFill>
                            <a:schemeClr val="bg1"/>
                          </a:solidFill>
                          <a:latin typeface="Franklin Gothic Demi Cond" panose="020B0706030402020204" pitchFamily="34" charset="0"/>
                        </a:rPr>
                        <a:t>2.CREDIT</a:t>
                      </a:r>
                      <a:endParaRPr lang="en-US" sz="3600" b="0" dirty="0">
                        <a:solidFill>
                          <a:schemeClr val="bg1"/>
                        </a:solidFill>
                        <a:latin typeface="Franklin Gothic Demi Cond" panose="020B0706030402020204" pitchFamily="34" charset="0"/>
                      </a:endParaRPr>
                    </a:p>
                  </a:txBody>
                  <a:tcPr marL="68580" marR="68580" marT="0" marB="0" anchor="ctr"/>
                </a:tc>
                <a:tc>
                  <a:txBody>
                    <a:bodyPr/>
                    <a:lstStyle/>
                    <a:p>
                      <a:pPr marL="0" marR="0" algn="l">
                        <a:lnSpc>
                          <a:spcPct val="107000"/>
                        </a:lnSpc>
                        <a:spcBef>
                          <a:spcPts val="0"/>
                        </a:spcBef>
                        <a:spcAft>
                          <a:spcPts val="0"/>
                        </a:spcAft>
                      </a:pPr>
                      <a:r>
                        <a:rPr lang="en-US" sz="3600" b="0" dirty="0">
                          <a:solidFill>
                            <a:schemeClr val="bg1"/>
                          </a:solidFill>
                          <a:latin typeface="Franklin Gothic Demi Cond" panose="020B0706030402020204" pitchFamily="34" charset="0"/>
                        </a:rPr>
                        <a:t>Loans at affordable interest rates.</a:t>
                      </a:r>
                    </a:p>
                  </a:txBody>
                  <a:tcPr marL="68580" marR="68580" marT="0" marB="0"/>
                </a:tc>
              </a:tr>
              <a:tr h="1272181">
                <a:tc>
                  <a:txBody>
                    <a:bodyPr/>
                    <a:lstStyle/>
                    <a:p>
                      <a:pPr marL="0" marR="0" lvl="0" indent="0" algn="ctr">
                        <a:lnSpc>
                          <a:spcPct val="107000"/>
                        </a:lnSpc>
                        <a:spcBef>
                          <a:spcPts val="0"/>
                        </a:spcBef>
                        <a:spcAft>
                          <a:spcPts val="0"/>
                        </a:spcAft>
                        <a:buFontTx/>
                        <a:buNone/>
                      </a:pPr>
                      <a:r>
                        <a:rPr lang="en-US" sz="3600" b="0" dirty="0" smtClean="0">
                          <a:solidFill>
                            <a:schemeClr val="bg1"/>
                          </a:solidFill>
                          <a:latin typeface="Franklin Gothic Demi Cond" panose="020B0706030402020204" pitchFamily="34" charset="0"/>
                        </a:rPr>
                        <a:t>3.INVESTMENT</a:t>
                      </a:r>
                      <a:endParaRPr lang="en-US" sz="3600" b="0" dirty="0">
                        <a:solidFill>
                          <a:schemeClr val="bg1"/>
                        </a:solidFill>
                        <a:latin typeface="Franklin Gothic Demi Cond" panose="020B0706030402020204" pitchFamily="34" charset="0"/>
                      </a:endParaRPr>
                    </a:p>
                  </a:txBody>
                  <a:tcPr marL="68580" marR="68580" marT="0" marB="0" anchor="ctr"/>
                </a:tc>
                <a:tc>
                  <a:txBody>
                    <a:bodyPr/>
                    <a:lstStyle/>
                    <a:p>
                      <a:pPr marL="0" marR="0" algn="l">
                        <a:lnSpc>
                          <a:spcPct val="107000"/>
                        </a:lnSpc>
                        <a:spcBef>
                          <a:spcPts val="0"/>
                        </a:spcBef>
                        <a:spcAft>
                          <a:spcPts val="0"/>
                        </a:spcAft>
                      </a:pPr>
                      <a:r>
                        <a:rPr lang="en-US" sz="3600" b="0" dirty="0">
                          <a:solidFill>
                            <a:schemeClr val="bg1"/>
                          </a:solidFill>
                          <a:latin typeface="Franklin Gothic Demi Cond" panose="020B0706030402020204" pitchFamily="34" charset="0"/>
                        </a:rPr>
                        <a:t>mutual funds, pension plans, </a:t>
                      </a:r>
                      <a:endParaRPr lang="en-US" sz="3600" b="0" dirty="0" smtClean="0">
                        <a:solidFill>
                          <a:schemeClr val="bg1"/>
                        </a:solidFill>
                        <a:latin typeface="Franklin Gothic Demi Cond" panose="020B0706030402020204" pitchFamily="34" charset="0"/>
                      </a:endParaRPr>
                    </a:p>
                    <a:p>
                      <a:pPr marL="0" marR="0" algn="l">
                        <a:lnSpc>
                          <a:spcPct val="107000"/>
                        </a:lnSpc>
                        <a:spcBef>
                          <a:spcPts val="0"/>
                        </a:spcBef>
                        <a:spcAft>
                          <a:spcPts val="0"/>
                        </a:spcAft>
                      </a:pPr>
                      <a:r>
                        <a:rPr lang="en-US" sz="3600" b="0" dirty="0" smtClean="0">
                          <a:solidFill>
                            <a:schemeClr val="bg1"/>
                          </a:solidFill>
                          <a:latin typeface="Franklin Gothic Demi Cond" panose="020B0706030402020204" pitchFamily="34" charset="0"/>
                        </a:rPr>
                        <a:t>child </a:t>
                      </a:r>
                      <a:r>
                        <a:rPr lang="en-US" sz="3600" b="0" dirty="0">
                          <a:solidFill>
                            <a:schemeClr val="bg1"/>
                          </a:solidFill>
                          <a:latin typeface="Franklin Gothic Demi Cond" panose="020B0706030402020204" pitchFamily="34" charset="0"/>
                        </a:rPr>
                        <a:t>investment plans etc.</a:t>
                      </a:r>
                    </a:p>
                  </a:txBody>
                  <a:tcPr marL="68580" marR="68580" marT="0" marB="0"/>
                </a:tc>
              </a:tr>
              <a:tr h="1272181">
                <a:tc>
                  <a:txBody>
                    <a:bodyPr/>
                    <a:lstStyle/>
                    <a:p>
                      <a:pPr marL="0" marR="0" lvl="0" indent="0" algn="ctr">
                        <a:lnSpc>
                          <a:spcPct val="107000"/>
                        </a:lnSpc>
                        <a:spcBef>
                          <a:spcPts val="0"/>
                        </a:spcBef>
                        <a:spcAft>
                          <a:spcPts val="0"/>
                        </a:spcAft>
                        <a:buFontTx/>
                        <a:buNone/>
                      </a:pPr>
                      <a:r>
                        <a:rPr lang="en-US" sz="3600" b="0" dirty="0" smtClean="0">
                          <a:solidFill>
                            <a:schemeClr val="bg1"/>
                          </a:solidFill>
                          <a:latin typeface="Franklin Gothic Demi Cond" panose="020B0706030402020204" pitchFamily="34" charset="0"/>
                        </a:rPr>
                        <a:t>4.INSURANCE</a:t>
                      </a:r>
                      <a:endParaRPr lang="en-US" sz="3600" b="0" dirty="0">
                        <a:solidFill>
                          <a:schemeClr val="bg1"/>
                        </a:solidFill>
                        <a:latin typeface="Franklin Gothic Demi Cond" panose="020B0706030402020204" pitchFamily="34" charset="0"/>
                      </a:endParaRPr>
                    </a:p>
                  </a:txBody>
                  <a:tcPr marL="68580" marR="68580" marT="0" marB="0" anchor="ctr"/>
                </a:tc>
                <a:tc>
                  <a:txBody>
                    <a:bodyPr/>
                    <a:lstStyle/>
                    <a:p>
                      <a:pPr marL="0" marR="0" algn="ctr">
                        <a:lnSpc>
                          <a:spcPct val="107000"/>
                        </a:lnSpc>
                        <a:spcBef>
                          <a:spcPts val="0"/>
                        </a:spcBef>
                        <a:spcAft>
                          <a:spcPts val="0"/>
                        </a:spcAft>
                      </a:pPr>
                      <a:r>
                        <a:rPr lang="en-US" sz="3600" b="0" dirty="0">
                          <a:solidFill>
                            <a:schemeClr val="bg1"/>
                          </a:solidFill>
                          <a:latin typeface="Franklin Gothic Demi Cond" panose="020B0706030402020204" pitchFamily="34" charset="0"/>
                        </a:rPr>
                        <a:t>Life insurance and non-life (general) insurance.</a:t>
                      </a:r>
                    </a:p>
                  </a:txBody>
                  <a:tcPr marL="68580" marR="68580" marT="0" marB="0"/>
                </a:tc>
              </a:tr>
            </a:tbl>
          </a:graphicData>
        </a:graphic>
      </p:graphicFrame>
      <p:sp>
        <p:nvSpPr>
          <p:cNvPr id="4" name="Title 3"/>
          <p:cNvSpPr>
            <a:spLocks noGrp="1"/>
          </p:cNvSpPr>
          <p:nvPr>
            <p:ph type="title"/>
          </p:nvPr>
        </p:nvSpPr>
        <p:spPr/>
        <p:txBody>
          <a:bodyPr>
            <a:normAutofit fontScale="90000"/>
          </a:bodyPr>
          <a:lstStyle/>
          <a:p>
            <a:r>
              <a:rPr lang="en-US" smtClean="0"/>
              <a:t>What is financial inclusion?</a:t>
            </a:r>
            <a:endParaRPr lang="en-US" dirty="0"/>
          </a:p>
        </p:txBody>
      </p:sp>
    </p:spTree>
    <p:extLst>
      <p:ext uri="{BB962C8B-B14F-4D97-AF65-F5344CB8AC3E}">
        <p14:creationId xmlns:p14="http://schemas.microsoft.com/office/powerpoint/2010/main" val="1657636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481448" y="2885835"/>
            <a:ext cx="5710552" cy="3972165"/>
          </a:xfrm>
        </p:spPr>
      </p:pic>
      <p:sp>
        <p:nvSpPr>
          <p:cNvPr id="7" name="Content Placeholder 6"/>
          <p:cNvSpPr>
            <a:spLocks noGrp="1"/>
          </p:cNvSpPr>
          <p:nvPr>
            <p:ph idx="1"/>
          </p:nvPr>
        </p:nvSpPr>
        <p:spPr/>
        <p:txBody>
          <a:bodyPr/>
          <a:lstStyle/>
          <a:p>
            <a:r>
              <a:rPr lang="en-US" dirty="0"/>
              <a:t>Unforeseen </a:t>
            </a:r>
            <a:r>
              <a:rPr lang="en-US" dirty="0" smtClean="0"/>
              <a:t>circumstances</a:t>
            </a:r>
          </a:p>
          <a:p>
            <a:r>
              <a:rPr lang="en-US" dirty="0" smtClean="0"/>
              <a:t>Child Labour, human trafficking, prostitution, crimes</a:t>
            </a:r>
          </a:p>
          <a:p>
            <a:r>
              <a:rPr lang="en-US" dirty="0" smtClean="0"/>
              <a:t>Money lender- debt trap</a:t>
            </a:r>
          </a:p>
          <a:p>
            <a:r>
              <a:rPr lang="en-US" dirty="0" smtClean="0"/>
              <a:t>Ponzi </a:t>
            </a:r>
            <a:r>
              <a:rPr lang="en-US" dirty="0"/>
              <a:t>scheme, MLM, </a:t>
            </a:r>
            <a:r>
              <a:rPr lang="en-US" dirty="0" err="1"/>
              <a:t>Saradha</a:t>
            </a:r>
            <a:r>
              <a:rPr lang="en-US" dirty="0"/>
              <a:t> Chit fund</a:t>
            </a:r>
          </a:p>
        </p:txBody>
      </p:sp>
      <p:sp>
        <p:nvSpPr>
          <p:cNvPr id="6" name="Title 5"/>
          <p:cNvSpPr>
            <a:spLocks noGrp="1"/>
          </p:cNvSpPr>
          <p:nvPr>
            <p:ph type="title"/>
          </p:nvPr>
        </p:nvSpPr>
        <p:spPr/>
        <p:txBody>
          <a:bodyPr/>
          <a:lstStyle/>
          <a:p>
            <a:r>
              <a:rPr lang="en-US" dirty="0" smtClean="0"/>
              <a:t>If absent</a:t>
            </a:r>
            <a:endParaRPr lang="en-US" dirty="0"/>
          </a:p>
        </p:txBody>
      </p:sp>
      <p:sp>
        <p:nvSpPr>
          <p:cNvPr id="8" name="Text Placeholder 7"/>
          <p:cNvSpPr>
            <a:spLocks noGrp="1"/>
          </p:cNvSpPr>
          <p:nvPr>
            <p:ph type="body" sz="quarter" idx="13"/>
          </p:nvPr>
        </p:nvSpPr>
        <p:spPr/>
        <p:txBody>
          <a:bodyPr/>
          <a:lstStyle/>
          <a:p>
            <a:r>
              <a:rPr lang="en-US" dirty="0" smtClean="0"/>
              <a:t>Financial incl.</a:t>
            </a:r>
            <a:endParaRPr lang="en-US" dirty="0"/>
          </a:p>
        </p:txBody>
      </p:sp>
    </p:spTree>
    <p:extLst>
      <p:ext uri="{BB962C8B-B14F-4D97-AF65-F5344CB8AC3E}">
        <p14:creationId xmlns:p14="http://schemas.microsoft.com/office/powerpoint/2010/main" val="2336385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Savings into investment</a:t>
            </a:r>
          </a:p>
          <a:p>
            <a:r>
              <a:rPr lang="en-US" dirty="0"/>
              <a:t>Japan, S.Korea, USA</a:t>
            </a:r>
          </a:p>
          <a:p>
            <a:r>
              <a:rPr lang="en-US" dirty="0"/>
              <a:t>Social harmony, women Empowerment</a:t>
            </a:r>
          </a:p>
          <a:p>
            <a:r>
              <a:rPr lang="en-US" dirty="0"/>
              <a:t>E-Payment: Cashless subsidies, payments, salaries: Rs.1 lakh cr (</a:t>
            </a:r>
            <a:r>
              <a:rPr lang="en-US" dirty="0" err="1"/>
              <a:t>Mckinley</a:t>
            </a:r>
            <a:r>
              <a:rPr lang="en-US" dirty="0"/>
              <a:t> study)</a:t>
            </a:r>
          </a:p>
          <a:p>
            <a:endParaRPr lang="en-US" dirty="0"/>
          </a:p>
          <a:p>
            <a:endParaRPr lang="en-US" dirty="0"/>
          </a:p>
        </p:txBody>
      </p:sp>
      <p:sp>
        <p:nvSpPr>
          <p:cNvPr id="6" name="Title 5"/>
          <p:cNvSpPr>
            <a:spLocks noGrp="1"/>
          </p:cNvSpPr>
          <p:nvPr>
            <p:ph type="title"/>
          </p:nvPr>
        </p:nvSpPr>
        <p:spPr/>
        <p:txBody>
          <a:bodyPr/>
          <a:lstStyle/>
          <a:p>
            <a:r>
              <a:rPr lang="en-US" dirty="0" smtClean="0"/>
              <a:t>If present</a:t>
            </a:r>
            <a:endParaRPr lang="en-US" dirty="0"/>
          </a:p>
        </p:txBody>
      </p:sp>
      <p:sp>
        <p:nvSpPr>
          <p:cNvPr id="8" name="Text Placeholder 7"/>
          <p:cNvSpPr>
            <a:spLocks noGrp="1"/>
          </p:cNvSpPr>
          <p:nvPr>
            <p:ph type="body" sz="quarter" idx="13"/>
          </p:nvPr>
        </p:nvSpPr>
        <p:spPr/>
        <p:txBody>
          <a:bodyPr/>
          <a:lstStyle/>
          <a:p>
            <a:r>
              <a:rPr lang="en-US" dirty="0" smtClean="0"/>
              <a:t>Financial incl.</a:t>
            </a:r>
            <a:endParaRPr lang="en-US" dirty="0"/>
          </a:p>
        </p:txBody>
      </p:sp>
      <p:pic>
        <p:nvPicPr>
          <p:cNvPr id="10"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97512" y="2133760"/>
            <a:ext cx="2657846" cy="2648320"/>
          </a:xfrm>
          <a:prstGeom prst="rect">
            <a:avLst/>
          </a:prstGeom>
        </p:spPr>
      </p:pic>
    </p:spTree>
    <p:extLst>
      <p:ext uri="{BB962C8B-B14F-4D97-AF65-F5344CB8AC3E}">
        <p14:creationId xmlns:p14="http://schemas.microsoft.com/office/powerpoint/2010/main" val="4087406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85077" y="2623953"/>
            <a:ext cx="2657846" cy="2648320"/>
          </a:xfrm>
          <a:prstGeom prst="rect">
            <a:avLst/>
          </a:prstGeom>
        </p:spPr>
      </p:pic>
      <p:sp>
        <p:nvSpPr>
          <p:cNvPr id="5" name="Content Placeholder 4"/>
          <p:cNvSpPr>
            <a:spLocks noGrp="1"/>
          </p:cNvSpPr>
          <p:nvPr>
            <p:ph idx="1"/>
          </p:nvPr>
        </p:nvSpPr>
        <p:spPr/>
        <p:txBody>
          <a:bodyPr>
            <a:normAutofit lnSpcReduction="10000"/>
          </a:bodyPr>
          <a:lstStyle/>
          <a:p>
            <a:pPr fontAlgn="ctr"/>
            <a:r>
              <a:rPr lang="en-US" dirty="0" err="1"/>
              <a:t>Fin.inclusion</a:t>
            </a:r>
            <a:r>
              <a:rPr lang="en-US" dirty="0"/>
              <a:t> attempts in past: </a:t>
            </a:r>
            <a:endParaRPr lang="en-US" dirty="0" smtClean="0"/>
          </a:p>
          <a:p>
            <a:pPr fontAlgn="ctr"/>
            <a:r>
              <a:rPr lang="en-US" dirty="0" smtClean="0"/>
              <a:t>Nationalization</a:t>
            </a:r>
          </a:p>
          <a:p>
            <a:pPr fontAlgn="ctr"/>
            <a:r>
              <a:rPr lang="en-US" dirty="0" smtClean="0"/>
              <a:t>RRB</a:t>
            </a:r>
            <a:r>
              <a:rPr lang="en-US" dirty="0"/>
              <a:t>, Coop </a:t>
            </a:r>
            <a:r>
              <a:rPr lang="en-US" dirty="0" smtClean="0"/>
              <a:t>banks</a:t>
            </a:r>
          </a:p>
          <a:p>
            <a:pPr fontAlgn="ctr"/>
            <a:r>
              <a:rPr lang="en-US" dirty="0" smtClean="0"/>
              <a:t>BCA</a:t>
            </a:r>
          </a:p>
          <a:p>
            <a:pPr fontAlgn="ctr"/>
            <a:r>
              <a:rPr lang="en-US" dirty="0" err="1" smtClean="0"/>
              <a:t>Swabhiman</a:t>
            </a:r>
            <a:r>
              <a:rPr lang="en-US" dirty="0"/>
              <a:t>, </a:t>
            </a:r>
            <a:r>
              <a:rPr lang="en-US" dirty="0" smtClean="0"/>
              <a:t>NPS-</a:t>
            </a:r>
            <a:r>
              <a:rPr lang="en-US" dirty="0" err="1" smtClean="0"/>
              <a:t>Swavlamban</a:t>
            </a:r>
            <a:endParaRPr lang="en-US" dirty="0" smtClean="0"/>
          </a:p>
          <a:p>
            <a:pPr fontAlgn="ctr"/>
            <a:r>
              <a:rPr lang="en-US" dirty="0" smtClean="0"/>
              <a:t>MFI </a:t>
            </a:r>
            <a:r>
              <a:rPr lang="en-US" dirty="0"/>
              <a:t>(24</a:t>
            </a:r>
            <a:r>
              <a:rPr lang="en-US" dirty="0" smtClean="0"/>
              <a:t>%)</a:t>
            </a:r>
          </a:p>
          <a:p>
            <a:pPr fontAlgn="ctr"/>
            <a:r>
              <a:rPr lang="en-US" dirty="0" smtClean="0"/>
              <a:t>No-frills account</a:t>
            </a:r>
          </a:p>
          <a:p>
            <a:pPr fontAlgn="ctr"/>
            <a:r>
              <a:rPr lang="en-US" dirty="0" smtClean="0"/>
              <a:t>25</a:t>
            </a:r>
            <a:r>
              <a:rPr lang="en-US" dirty="0"/>
              <a:t>% rural branch </a:t>
            </a:r>
            <a:r>
              <a:rPr lang="en-US" dirty="0" smtClean="0"/>
              <a:t>rule</a:t>
            </a:r>
          </a:p>
          <a:p>
            <a:pPr fontAlgn="ctr"/>
            <a:r>
              <a:rPr lang="en-US" dirty="0" smtClean="0"/>
              <a:t>BMB</a:t>
            </a:r>
            <a:r>
              <a:rPr lang="en-US" dirty="0"/>
              <a:t>, </a:t>
            </a:r>
            <a:r>
              <a:rPr lang="en-US" dirty="0" err="1"/>
              <a:t>Bandhan</a:t>
            </a:r>
            <a:r>
              <a:rPr lang="en-US" dirty="0"/>
              <a:t>, IDFC.</a:t>
            </a:r>
          </a:p>
          <a:p>
            <a:endParaRPr lang="en-US" dirty="0"/>
          </a:p>
        </p:txBody>
      </p:sp>
      <p:sp>
        <p:nvSpPr>
          <p:cNvPr id="4" name="Title 3"/>
          <p:cNvSpPr>
            <a:spLocks noGrp="1"/>
          </p:cNvSpPr>
          <p:nvPr>
            <p:ph type="title"/>
          </p:nvPr>
        </p:nvSpPr>
        <p:spPr/>
        <p:txBody>
          <a:bodyPr/>
          <a:lstStyle/>
          <a:p>
            <a:r>
              <a:rPr lang="en-US" dirty="0" smtClean="0"/>
              <a:t>WHY?</a:t>
            </a:r>
            <a:endParaRPr lang="en-US" dirty="0"/>
          </a:p>
        </p:txBody>
      </p:sp>
      <p:sp>
        <p:nvSpPr>
          <p:cNvPr id="6" name="Text Placeholder 5"/>
          <p:cNvSpPr>
            <a:spLocks noGrp="1"/>
          </p:cNvSpPr>
          <p:nvPr>
            <p:ph type="body" sz="quarter" idx="13"/>
          </p:nvPr>
        </p:nvSpPr>
        <p:spPr/>
        <p:txBody>
          <a:bodyPr/>
          <a:lstStyle/>
          <a:p>
            <a:r>
              <a:rPr lang="en-US" dirty="0" smtClean="0"/>
              <a:t>Jan </a:t>
            </a:r>
            <a:r>
              <a:rPr lang="en-US" dirty="0" err="1" smtClean="0"/>
              <a:t>Dhan</a:t>
            </a:r>
            <a:endParaRPr lang="en-US" dirty="0"/>
          </a:p>
        </p:txBody>
      </p:sp>
    </p:spTree>
    <p:extLst>
      <p:ext uri="{BB962C8B-B14F-4D97-AF65-F5344CB8AC3E}">
        <p14:creationId xmlns:p14="http://schemas.microsoft.com/office/powerpoint/2010/main" val="3711144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Still 49% families- no account; </a:t>
            </a:r>
            <a:endParaRPr lang="en-US" dirty="0" smtClean="0"/>
          </a:p>
          <a:p>
            <a:r>
              <a:rPr lang="en-US" dirty="0" smtClean="0"/>
              <a:t>55</a:t>
            </a:r>
            <a:r>
              <a:rPr lang="en-US" dirty="0"/>
              <a:t>% rural </a:t>
            </a:r>
            <a:r>
              <a:rPr lang="en-US" dirty="0" err="1" smtClean="0"/>
              <a:t>Dalits</a:t>
            </a:r>
            <a:r>
              <a:rPr lang="en-US" dirty="0" smtClean="0"/>
              <a:t> </a:t>
            </a:r>
            <a:r>
              <a:rPr lang="en-US" dirty="0"/>
              <a:t>borrow from money lenders </a:t>
            </a:r>
            <a:r>
              <a:rPr lang="en-US" dirty="0">
                <a:solidFill>
                  <a:srgbClr val="FFC000"/>
                </a:solidFill>
              </a:rPr>
              <a:t>@34% rate.</a:t>
            </a:r>
          </a:p>
          <a:p>
            <a:endParaRPr lang="en-US" dirty="0"/>
          </a:p>
        </p:txBody>
      </p:sp>
      <p:sp>
        <p:nvSpPr>
          <p:cNvPr id="4" name="Title 3"/>
          <p:cNvSpPr>
            <a:spLocks noGrp="1"/>
          </p:cNvSpPr>
          <p:nvPr>
            <p:ph type="title"/>
          </p:nvPr>
        </p:nvSpPr>
        <p:spPr/>
        <p:txBody>
          <a:bodyPr/>
          <a:lstStyle/>
          <a:p>
            <a:r>
              <a:rPr lang="en-US" dirty="0" smtClean="0"/>
              <a:t>Present </a:t>
            </a:r>
            <a:br>
              <a:rPr lang="en-US" dirty="0" smtClean="0"/>
            </a:br>
            <a:r>
              <a:rPr lang="en-US" dirty="0" smtClean="0"/>
              <a:t>scenario</a:t>
            </a:r>
            <a:endParaRPr lang="en-US" dirty="0"/>
          </a:p>
        </p:txBody>
      </p:sp>
      <p:sp>
        <p:nvSpPr>
          <p:cNvPr id="5" name="Text Placeholder 4"/>
          <p:cNvSpPr>
            <a:spLocks noGrp="1"/>
          </p:cNvSpPr>
          <p:nvPr>
            <p:ph type="body" sz="quarter" idx="13"/>
          </p:nvPr>
        </p:nvSpPr>
        <p:spPr/>
        <p:txBody>
          <a:bodyPr/>
          <a:lstStyle/>
          <a:p>
            <a:r>
              <a:rPr lang="en-US" dirty="0" err="1" smtClean="0"/>
              <a:t>Fin.Inclusion</a:t>
            </a:r>
            <a:endParaRPr lang="en-US" dirty="0"/>
          </a:p>
        </p:txBody>
      </p:sp>
      <p:pic>
        <p:nvPicPr>
          <p:cNvPr id="6"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85077" y="2623953"/>
            <a:ext cx="2657846" cy="2648320"/>
          </a:xfrm>
          <a:prstGeom prst="rect">
            <a:avLst/>
          </a:prstGeom>
        </p:spPr>
      </p:pic>
    </p:spTree>
    <p:extLst>
      <p:ext uri="{BB962C8B-B14F-4D97-AF65-F5344CB8AC3E}">
        <p14:creationId xmlns:p14="http://schemas.microsoft.com/office/powerpoint/2010/main" val="1001447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85077" y="2623953"/>
            <a:ext cx="2657846" cy="2648320"/>
          </a:xfrm>
          <a:prstGeom prst="rect">
            <a:avLst/>
          </a:prstGeom>
        </p:spPr>
      </p:pic>
      <p:sp>
        <p:nvSpPr>
          <p:cNvPr id="5" name="Content Placeholder 4"/>
          <p:cNvSpPr>
            <a:spLocks noGrp="1"/>
          </p:cNvSpPr>
          <p:nvPr>
            <p:ph idx="1"/>
          </p:nvPr>
        </p:nvSpPr>
        <p:spPr/>
        <p:txBody>
          <a:bodyPr>
            <a:normAutofit/>
          </a:bodyPr>
          <a:lstStyle/>
          <a:p>
            <a:pPr fontAlgn="ctr"/>
            <a:r>
              <a:rPr lang="en-US" dirty="0"/>
              <a:t>Dept of Fin services. 15/08/14; 7.5 cr families in 1 year; </a:t>
            </a:r>
            <a:endParaRPr lang="en-US" dirty="0" smtClean="0"/>
          </a:p>
          <a:p>
            <a:pPr fontAlgn="ctr"/>
            <a:r>
              <a:rPr lang="en-US" dirty="0" smtClean="0"/>
              <a:t>Increased to 10 crore families in the year =&gt; 11.5 opened</a:t>
            </a:r>
          </a:p>
          <a:p>
            <a:pPr fontAlgn="ctr"/>
            <a:r>
              <a:rPr lang="en-US" dirty="0" smtClean="0"/>
              <a:t>6 </a:t>
            </a:r>
            <a:r>
              <a:rPr lang="en-US" dirty="0"/>
              <a:t>pillars </a:t>
            </a:r>
            <a:r>
              <a:rPr lang="en-US" dirty="0" smtClean="0"/>
              <a:t>strategy</a:t>
            </a:r>
            <a:endParaRPr lang="en-US" dirty="0"/>
          </a:p>
        </p:txBody>
      </p:sp>
      <p:sp>
        <p:nvSpPr>
          <p:cNvPr id="4" name="Title 3"/>
          <p:cNvSpPr>
            <a:spLocks noGrp="1"/>
          </p:cNvSpPr>
          <p:nvPr>
            <p:ph type="title"/>
          </p:nvPr>
        </p:nvSpPr>
        <p:spPr/>
        <p:txBody>
          <a:bodyPr/>
          <a:lstStyle/>
          <a:p>
            <a:r>
              <a:rPr lang="en-US" dirty="0" smtClean="0"/>
              <a:t>WHY?</a:t>
            </a:r>
            <a:endParaRPr lang="en-US" dirty="0"/>
          </a:p>
        </p:txBody>
      </p:sp>
      <p:sp>
        <p:nvSpPr>
          <p:cNvPr id="6" name="Text Placeholder 5"/>
          <p:cNvSpPr>
            <a:spLocks noGrp="1"/>
          </p:cNvSpPr>
          <p:nvPr>
            <p:ph type="body" sz="quarter" idx="13"/>
          </p:nvPr>
        </p:nvSpPr>
        <p:spPr/>
        <p:txBody>
          <a:bodyPr/>
          <a:lstStyle/>
          <a:p>
            <a:r>
              <a:rPr lang="en-US" dirty="0" smtClean="0"/>
              <a:t>Jan </a:t>
            </a:r>
            <a:r>
              <a:rPr lang="en-US" dirty="0" err="1" smtClean="0"/>
              <a:t>Dhan</a:t>
            </a:r>
            <a:endParaRPr lang="en-US" dirty="0"/>
          </a:p>
        </p:txBody>
      </p:sp>
    </p:spTree>
    <p:extLst>
      <p:ext uri="{BB962C8B-B14F-4D97-AF65-F5344CB8AC3E}">
        <p14:creationId xmlns:p14="http://schemas.microsoft.com/office/powerpoint/2010/main" val="18188003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085077" y="2623953"/>
            <a:ext cx="2657846" cy="2648320"/>
          </a:xfrm>
          <a:prstGeom prst="rect">
            <a:avLst/>
          </a:prstGeom>
        </p:spPr>
      </p:pic>
      <p:sp>
        <p:nvSpPr>
          <p:cNvPr id="5" name="Content Placeholder 4"/>
          <p:cNvSpPr>
            <a:spLocks noGrp="1"/>
          </p:cNvSpPr>
          <p:nvPr>
            <p:ph idx="1"/>
          </p:nvPr>
        </p:nvSpPr>
        <p:spPr/>
        <p:txBody>
          <a:bodyPr>
            <a:normAutofit/>
          </a:bodyPr>
          <a:lstStyle/>
          <a:p>
            <a:pPr fontAlgn="ctr"/>
            <a:r>
              <a:rPr lang="en-US" dirty="0" smtClean="0"/>
              <a:t>Sub-service </a:t>
            </a:r>
            <a:r>
              <a:rPr lang="en-US" dirty="0"/>
              <a:t>area to cover 1000-1500 families within 5 </a:t>
            </a:r>
            <a:r>
              <a:rPr lang="en-US" dirty="0" err="1"/>
              <a:t>kms</a:t>
            </a:r>
            <a:r>
              <a:rPr lang="en-US" dirty="0"/>
              <a:t> distance</a:t>
            </a:r>
          </a:p>
          <a:p>
            <a:pPr fontAlgn="ctr"/>
            <a:r>
              <a:rPr lang="en-US" dirty="0" smtClean="0"/>
              <a:t>Each </a:t>
            </a:r>
            <a:r>
              <a:rPr lang="en-US" dirty="0"/>
              <a:t>family 1 account, </a:t>
            </a:r>
            <a:r>
              <a:rPr lang="en-US" dirty="0" err="1"/>
              <a:t>rupay</a:t>
            </a:r>
            <a:r>
              <a:rPr lang="en-US" dirty="0"/>
              <a:t> debit card, 1 lakh accident cover, 5k overdraft if good credit history.</a:t>
            </a:r>
          </a:p>
          <a:p>
            <a:pPr fontAlgn="ctr"/>
            <a:r>
              <a:rPr lang="en-US" dirty="0" err="1" smtClean="0"/>
              <a:t>Fin.literacy</a:t>
            </a:r>
            <a:r>
              <a:rPr lang="en-US" dirty="0" smtClean="0"/>
              <a:t> </a:t>
            </a:r>
            <a:r>
              <a:rPr lang="en-US" dirty="0"/>
              <a:t>campaign; </a:t>
            </a:r>
          </a:p>
        </p:txBody>
      </p:sp>
      <p:sp>
        <p:nvSpPr>
          <p:cNvPr id="4" name="Title 3"/>
          <p:cNvSpPr>
            <a:spLocks noGrp="1"/>
          </p:cNvSpPr>
          <p:nvPr>
            <p:ph type="title"/>
          </p:nvPr>
        </p:nvSpPr>
        <p:spPr/>
        <p:txBody>
          <a:bodyPr/>
          <a:lstStyle/>
          <a:p>
            <a:r>
              <a:rPr lang="en-US" dirty="0" smtClean="0"/>
              <a:t>SIX PILLARS</a:t>
            </a:r>
            <a:br>
              <a:rPr lang="en-US" dirty="0" smtClean="0"/>
            </a:br>
            <a:r>
              <a:rPr lang="en-US" dirty="0" smtClean="0"/>
              <a:t>PHASE-1</a:t>
            </a:r>
            <a:br>
              <a:rPr lang="en-US" dirty="0" smtClean="0"/>
            </a:br>
            <a:r>
              <a:rPr lang="en-US" dirty="0" smtClean="0"/>
              <a:t>2014-15</a:t>
            </a:r>
            <a:endParaRPr lang="en-US" dirty="0"/>
          </a:p>
        </p:txBody>
      </p:sp>
      <p:sp>
        <p:nvSpPr>
          <p:cNvPr id="6" name="Text Placeholder 5"/>
          <p:cNvSpPr>
            <a:spLocks noGrp="1"/>
          </p:cNvSpPr>
          <p:nvPr>
            <p:ph type="body" sz="quarter" idx="13"/>
          </p:nvPr>
        </p:nvSpPr>
        <p:spPr/>
        <p:txBody>
          <a:bodyPr/>
          <a:lstStyle/>
          <a:p>
            <a:r>
              <a:rPr lang="en-US" dirty="0" smtClean="0"/>
              <a:t>Jan </a:t>
            </a:r>
            <a:r>
              <a:rPr lang="en-US" dirty="0" err="1" smtClean="0"/>
              <a:t>Dhan</a:t>
            </a:r>
            <a:endParaRPr lang="en-US" dirty="0"/>
          </a:p>
        </p:txBody>
      </p:sp>
    </p:spTree>
    <p:extLst>
      <p:ext uri="{BB962C8B-B14F-4D97-AF65-F5344CB8AC3E}">
        <p14:creationId xmlns:p14="http://schemas.microsoft.com/office/powerpoint/2010/main" val="39557367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85077" y="2623953"/>
            <a:ext cx="2657846" cy="2648320"/>
          </a:xfrm>
          <a:prstGeom prst="rect">
            <a:avLst/>
          </a:prstGeom>
        </p:spPr>
      </p:pic>
      <p:sp>
        <p:nvSpPr>
          <p:cNvPr id="5" name="Content Placeholder 4"/>
          <p:cNvSpPr>
            <a:spLocks noGrp="1"/>
          </p:cNvSpPr>
          <p:nvPr>
            <p:ph idx="1"/>
          </p:nvPr>
        </p:nvSpPr>
        <p:spPr/>
        <p:txBody>
          <a:bodyPr>
            <a:normAutofit/>
          </a:bodyPr>
          <a:lstStyle/>
          <a:p>
            <a:pPr fontAlgn="ctr"/>
            <a:r>
              <a:rPr lang="en-US" dirty="0" smtClean="0"/>
              <a:t>Credit </a:t>
            </a:r>
            <a:r>
              <a:rPr lang="en-US" dirty="0"/>
              <a:t>guarantee fund to cover losses </a:t>
            </a:r>
            <a:endParaRPr lang="en-US" dirty="0" smtClean="0"/>
          </a:p>
          <a:p>
            <a:pPr fontAlgn="ctr"/>
            <a:r>
              <a:rPr lang="en-US" dirty="0" smtClean="0"/>
              <a:t>sell </a:t>
            </a:r>
            <a:r>
              <a:rPr lang="en-US" dirty="0"/>
              <a:t>micro insurance </a:t>
            </a:r>
            <a:r>
              <a:rPr lang="en-US" dirty="0" smtClean="0"/>
              <a:t>product</a:t>
            </a:r>
          </a:p>
          <a:p>
            <a:pPr fontAlgn="ctr"/>
            <a:r>
              <a:rPr lang="en-US" dirty="0" smtClean="0"/>
              <a:t>DBT</a:t>
            </a:r>
            <a:endParaRPr lang="en-US" dirty="0"/>
          </a:p>
        </p:txBody>
      </p:sp>
      <p:sp>
        <p:nvSpPr>
          <p:cNvPr id="4" name="Title 3"/>
          <p:cNvSpPr>
            <a:spLocks noGrp="1"/>
          </p:cNvSpPr>
          <p:nvPr>
            <p:ph type="title"/>
          </p:nvPr>
        </p:nvSpPr>
        <p:spPr/>
        <p:txBody>
          <a:bodyPr/>
          <a:lstStyle/>
          <a:p>
            <a:r>
              <a:rPr lang="en-US" dirty="0" smtClean="0"/>
              <a:t>SIX PILLARS</a:t>
            </a:r>
            <a:br>
              <a:rPr lang="en-US" dirty="0" smtClean="0"/>
            </a:br>
            <a:r>
              <a:rPr lang="en-US" dirty="0" smtClean="0"/>
              <a:t>PHASE-2</a:t>
            </a:r>
            <a:br>
              <a:rPr lang="en-US" dirty="0" smtClean="0"/>
            </a:br>
            <a:r>
              <a:rPr lang="en-US" dirty="0" smtClean="0"/>
              <a:t>2015-18</a:t>
            </a:r>
            <a:endParaRPr lang="en-US" dirty="0"/>
          </a:p>
        </p:txBody>
      </p:sp>
      <p:sp>
        <p:nvSpPr>
          <p:cNvPr id="6" name="Text Placeholder 5"/>
          <p:cNvSpPr>
            <a:spLocks noGrp="1"/>
          </p:cNvSpPr>
          <p:nvPr>
            <p:ph type="body" sz="quarter" idx="13"/>
          </p:nvPr>
        </p:nvSpPr>
        <p:spPr/>
        <p:txBody>
          <a:bodyPr/>
          <a:lstStyle/>
          <a:p>
            <a:r>
              <a:rPr lang="en-US" dirty="0" smtClean="0"/>
              <a:t>Jan </a:t>
            </a:r>
            <a:r>
              <a:rPr lang="en-US" dirty="0" err="1" smtClean="0"/>
              <a:t>Dhan</a:t>
            </a:r>
            <a:endParaRPr lang="en-US" dirty="0"/>
          </a:p>
        </p:txBody>
      </p:sp>
    </p:spTree>
    <p:extLst>
      <p:ext uri="{BB962C8B-B14F-4D97-AF65-F5344CB8AC3E}">
        <p14:creationId xmlns:p14="http://schemas.microsoft.com/office/powerpoint/2010/main" val="4294337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68635" y="173024"/>
            <a:ext cx="7998672" cy="6582448"/>
          </a:xfrm>
          <a:prstGeom prst="rect">
            <a:avLst/>
          </a:prstGeom>
        </p:spPr>
      </p:pic>
    </p:spTree>
    <p:extLst>
      <p:ext uri="{BB962C8B-B14F-4D97-AF65-F5344CB8AC3E}">
        <p14:creationId xmlns:p14="http://schemas.microsoft.com/office/powerpoint/2010/main" val="85755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85077" y="2623953"/>
            <a:ext cx="2657846" cy="2648320"/>
          </a:xfrm>
          <a:prstGeom prst="rect">
            <a:avLst/>
          </a:prstGeom>
        </p:spPr>
      </p:pic>
      <p:sp>
        <p:nvSpPr>
          <p:cNvPr id="5" name="Content Placeholder 4"/>
          <p:cNvSpPr>
            <a:spLocks noGrp="1"/>
          </p:cNvSpPr>
          <p:nvPr>
            <p:ph idx="1"/>
          </p:nvPr>
        </p:nvSpPr>
        <p:spPr/>
        <p:txBody>
          <a:bodyPr>
            <a:normAutofit/>
          </a:bodyPr>
          <a:lstStyle/>
          <a:p>
            <a:pPr fontAlgn="ctr"/>
            <a:r>
              <a:rPr lang="en-US" dirty="0"/>
              <a:t>Insurance cover only if </a:t>
            </a:r>
            <a:r>
              <a:rPr lang="en-US" dirty="0" err="1"/>
              <a:t>rupay</a:t>
            </a:r>
            <a:r>
              <a:rPr lang="en-US" dirty="0"/>
              <a:t> card used /45 days. (NPCL)</a:t>
            </a:r>
          </a:p>
          <a:p>
            <a:pPr fontAlgn="ctr"/>
            <a:r>
              <a:rPr lang="en-US" dirty="0"/>
              <a:t>BCA model 2% commission, misconducts by RBI report. 47% untraceable.</a:t>
            </a:r>
          </a:p>
          <a:p>
            <a:pPr fontAlgn="ctr"/>
            <a:r>
              <a:rPr lang="en-US" dirty="0"/>
              <a:t>Hawala via smurfing (sending money overseas in small units) and money </a:t>
            </a:r>
            <a:r>
              <a:rPr lang="en-US" dirty="0" smtClean="0"/>
              <a:t>mules</a:t>
            </a:r>
          </a:p>
        </p:txBody>
      </p:sp>
      <p:sp>
        <p:nvSpPr>
          <p:cNvPr id="4" name="Title 3"/>
          <p:cNvSpPr>
            <a:spLocks noGrp="1"/>
          </p:cNvSpPr>
          <p:nvPr>
            <p:ph type="title"/>
          </p:nvPr>
        </p:nvSpPr>
        <p:spPr/>
        <p:txBody>
          <a:bodyPr/>
          <a:lstStyle/>
          <a:p>
            <a:r>
              <a:rPr lang="en-US" dirty="0" smtClean="0"/>
              <a:t>CRITICM</a:t>
            </a:r>
            <a:endParaRPr lang="en-US" dirty="0"/>
          </a:p>
        </p:txBody>
      </p:sp>
      <p:sp>
        <p:nvSpPr>
          <p:cNvPr id="6" name="Text Placeholder 5"/>
          <p:cNvSpPr>
            <a:spLocks noGrp="1"/>
          </p:cNvSpPr>
          <p:nvPr>
            <p:ph type="body" sz="quarter" idx="13"/>
          </p:nvPr>
        </p:nvSpPr>
        <p:spPr/>
        <p:txBody>
          <a:bodyPr/>
          <a:lstStyle/>
          <a:p>
            <a:r>
              <a:rPr lang="en-US" dirty="0" smtClean="0"/>
              <a:t>Jan </a:t>
            </a:r>
            <a:r>
              <a:rPr lang="en-US" dirty="0" err="1" smtClean="0"/>
              <a:t>Dhan</a:t>
            </a:r>
            <a:endParaRPr lang="en-US" dirty="0"/>
          </a:p>
        </p:txBody>
      </p:sp>
    </p:spTree>
    <p:extLst>
      <p:ext uri="{BB962C8B-B14F-4D97-AF65-F5344CB8AC3E}">
        <p14:creationId xmlns:p14="http://schemas.microsoft.com/office/powerpoint/2010/main" val="49568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Punjab</a:t>
            </a:r>
            <a:endParaRPr lang="en-US" dirty="0"/>
          </a:p>
        </p:txBody>
      </p:sp>
      <p:sp>
        <p:nvSpPr>
          <p:cNvPr id="8" name="Text Placeholder 7"/>
          <p:cNvSpPr>
            <a:spLocks noGrp="1"/>
          </p:cNvSpPr>
          <p:nvPr>
            <p:ph type="body" sz="quarter" idx="13"/>
          </p:nvPr>
        </p:nvSpPr>
        <p:spPr/>
        <p:txBody>
          <a:bodyPr/>
          <a:lstStyle/>
          <a:p>
            <a:r>
              <a:rPr lang="en-US" dirty="0" err="1" smtClean="0"/>
              <a:t>Desi</a:t>
            </a:r>
            <a:r>
              <a:rPr lang="en-US" dirty="0" smtClean="0"/>
              <a:t> Banks</a:t>
            </a:r>
            <a:endParaRPr lang="en-US" dirty="0"/>
          </a:p>
        </p:txBody>
      </p:sp>
      <p:pic>
        <p:nvPicPr>
          <p:cNvPr id="10" name="Picture 9"/>
          <p:cNvPicPr>
            <a:picLocks noChangeAspect="1"/>
          </p:cNvPicPr>
          <p:nvPr/>
        </p:nvPicPr>
        <p:blipFill>
          <a:blip r:embed="rId2"/>
          <a:stretch>
            <a:fillRect/>
          </a:stretch>
        </p:blipFill>
        <p:spPr>
          <a:xfrm>
            <a:off x="635129" y="66957"/>
            <a:ext cx="6030400" cy="6607220"/>
          </a:xfrm>
          <a:prstGeom prst="rect">
            <a:avLst/>
          </a:prstGeom>
        </p:spPr>
      </p:pic>
      <p:sp>
        <p:nvSpPr>
          <p:cNvPr id="11" name="Title 1"/>
          <p:cNvSpPr txBox="1">
            <a:spLocks/>
          </p:cNvSpPr>
          <p:nvPr/>
        </p:nvSpPr>
        <p:spPr>
          <a:xfrm>
            <a:off x="2165120" y="530049"/>
            <a:ext cx="4428950" cy="1686428"/>
          </a:xfrm>
          <a:prstGeom prst="leftArrowCallout">
            <a:avLst>
              <a:gd name="adj1" fmla="val 25000"/>
              <a:gd name="adj2" fmla="val 25000"/>
              <a:gd name="adj3" fmla="val 25000"/>
              <a:gd name="adj4" fmla="val 90209"/>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a:pPr>
            <a:r>
              <a:rPr lang="de-DE" sz="3600" dirty="0">
                <a:solidFill>
                  <a:schemeClr val="bg1"/>
                </a:solidFill>
                <a:latin typeface="Franklin Gothic Medium Cond" panose="020B0606030402020204" pitchFamily="34" charset="0"/>
              </a:rPr>
              <a:t>PNB: 1894</a:t>
            </a:r>
          </a:p>
          <a:p>
            <a:pPr marL="742950" indent="-742950">
              <a:buFont typeface="+mj-lt"/>
              <a:buAutoNum type="arabicPeriod"/>
            </a:pPr>
            <a:r>
              <a:rPr lang="de-DE" sz="3600" dirty="0">
                <a:solidFill>
                  <a:schemeClr val="bg1"/>
                </a:solidFill>
                <a:latin typeface="Franklin Gothic Medium Cond" panose="020B0606030402020204" pitchFamily="34" charset="0"/>
              </a:rPr>
              <a:t>Punjab-Sind (’08)</a:t>
            </a:r>
          </a:p>
          <a:p>
            <a:pPr marL="742950" indent="-742950">
              <a:buFont typeface="+mj-lt"/>
              <a:buAutoNum type="arabicPeriod"/>
            </a:pPr>
            <a:r>
              <a:rPr lang="de-DE" sz="3600" dirty="0">
                <a:solidFill>
                  <a:schemeClr val="bg1"/>
                </a:solidFill>
                <a:latin typeface="Franklin Gothic Medium Cond" panose="020B0606030402020204" pitchFamily="34" charset="0"/>
              </a:rPr>
              <a:t>OBC (‘43)</a:t>
            </a:r>
          </a:p>
        </p:txBody>
      </p:sp>
      <p:pic>
        <p:nvPicPr>
          <p:cNvPr id="3" name="Content Placeholder 2"/>
          <p:cNvPicPr>
            <a:picLocks noGrp="1" noChangeAspect="1"/>
          </p:cNvPicPr>
          <p:nvPr>
            <p:ph sz="quarter" idx="14"/>
          </p:nvPr>
        </p:nvPicPr>
        <p:blipFill>
          <a:blip r:embed="rId3"/>
          <a:stretch>
            <a:fillRect/>
          </a:stretch>
        </p:blipFill>
        <p:spPr>
          <a:xfrm>
            <a:off x="9027509" y="2216477"/>
            <a:ext cx="2797851" cy="4457700"/>
          </a:xfrm>
          <a:prstGeom prst="rect">
            <a:avLst/>
          </a:prstGeom>
        </p:spPr>
      </p:pic>
      <p:pic>
        <p:nvPicPr>
          <p:cNvPr id="7" name="Picture 2" descr="http://goodlogo.com/images/logos/punjab_national_bank_logo_3901.gif"/>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bwMode="auto">
          <a:xfrm>
            <a:off x="3223966" y="4988305"/>
            <a:ext cx="8601393" cy="168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2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5831" t="11110" r="13522" b="6133"/>
          <a:stretch/>
        </p:blipFill>
        <p:spPr>
          <a:xfrm>
            <a:off x="9002598" y="3403020"/>
            <a:ext cx="3189402" cy="2337847"/>
          </a:xfrm>
          <a:prstGeom prst="rect">
            <a:avLst/>
          </a:prstGeom>
        </p:spPr>
      </p:pic>
      <p:pic>
        <p:nvPicPr>
          <p:cNvPr id="8" name="Picture 7"/>
          <p:cNvPicPr>
            <a:picLocks noChangeAspect="1"/>
          </p:cNvPicPr>
          <p:nvPr/>
        </p:nvPicPr>
        <p:blipFill>
          <a:blip r:embed="rId3"/>
          <a:stretch>
            <a:fillRect/>
          </a:stretch>
        </p:blipFill>
        <p:spPr>
          <a:xfrm>
            <a:off x="0" y="3403020"/>
            <a:ext cx="2651990" cy="218713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640" y="1593130"/>
            <a:ext cx="2194873" cy="161203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3974" y="1593130"/>
            <a:ext cx="2418059" cy="1612039"/>
          </a:xfrm>
          <a:prstGeom prst="rect">
            <a:avLst/>
          </a:prstGeom>
        </p:spPr>
      </p:pic>
      <p:sp>
        <p:nvSpPr>
          <p:cNvPr id="11" name="TextBox 10"/>
          <p:cNvSpPr txBox="1"/>
          <p:nvPr/>
        </p:nvSpPr>
        <p:spPr>
          <a:xfrm rot="1826904">
            <a:off x="1314456" y="2710107"/>
            <a:ext cx="185295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30,600</a:t>
            </a:r>
          </a:p>
        </p:txBody>
      </p:sp>
      <p:sp>
        <p:nvSpPr>
          <p:cNvPr id="13" name="TextBox 12"/>
          <p:cNvSpPr txBox="1"/>
          <p:nvPr/>
        </p:nvSpPr>
        <p:spPr>
          <a:xfrm rot="19654165">
            <a:off x="9034992" y="3002338"/>
            <a:ext cx="1852952" cy="990124"/>
          </a:xfrm>
          <a:prstGeom prst="down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30,000</a:t>
            </a:r>
          </a:p>
        </p:txBody>
      </p:sp>
      <p:sp>
        <p:nvSpPr>
          <p:cNvPr id="16" name="TextBox 15"/>
          <p:cNvSpPr txBox="1"/>
          <p:nvPr/>
        </p:nvSpPr>
        <p:spPr>
          <a:xfrm>
            <a:off x="3815497" y="1757194"/>
            <a:ext cx="4581584" cy="1283910"/>
          </a:xfrm>
          <a:prstGeom prst="leftRightArrow">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Hawala Operators</a:t>
            </a:r>
          </a:p>
        </p:txBody>
      </p:sp>
    </p:spTree>
    <p:extLst>
      <p:ext uri="{BB962C8B-B14F-4D97-AF65-F5344CB8AC3E}">
        <p14:creationId xmlns:p14="http://schemas.microsoft.com/office/powerpoint/2010/main" val="20204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301" y="122191"/>
            <a:ext cx="2418059" cy="1612039"/>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5831" t="11110" r="13522" b="6133"/>
          <a:stretch/>
        </p:blipFill>
        <p:spPr>
          <a:xfrm>
            <a:off x="9002598" y="3403020"/>
            <a:ext cx="3189402" cy="2337847"/>
          </a:xfrm>
          <a:prstGeom prst="rect">
            <a:avLst/>
          </a:prstGeom>
        </p:spPr>
      </p:pic>
      <p:pic>
        <p:nvPicPr>
          <p:cNvPr id="8" name="Picture 7"/>
          <p:cNvPicPr>
            <a:picLocks noChangeAspect="1"/>
          </p:cNvPicPr>
          <p:nvPr/>
        </p:nvPicPr>
        <p:blipFill>
          <a:blip r:embed="rId4"/>
          <a:stretch>
            <a:fillRect/>
          </a:stretch>
        </p:blipFill>
        <p:spPr>
          <a:xfrm>
            <a:off x="104322" y="4194872"/>
            <a:ext cx="2651990" cy="218713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962" y="2384982"/>
            <a:ext cx="2194873" cy="1612039"/>
          </a:xfrm>
          <a:prstGeom prst="rect">
            <a:avLst/>
          </a:prstGeom>
        </p:spPr>
      </p:pic>
      <p:sp>
        <p:nvSpPr>
          <p:cNvPr id="11" name="TextBox 10"/>
          <p:cNvSpPr txBox="1"/>
          <p:nvPr/>
        </p:nvSpPr>
        <p:spPr>
          <a:xfrm rot="1826904">
            <a:off x="1418778" y="3501959"/>
            <a:ext cx="185295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30,600</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6383" y="801279"/>
            <a:ext cx="1541954" cy="231035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6925" y="801279"/>
            <a:ext cx="1541954" cy="231035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7467" y="801279"/>
            <a:ext cx="1541954" cy="2310352"/>
          </a:xfrm>
          <a:prstGeom prst="rect">
            <a:avLst/>
          </a:prstGeom>
        </p:spPr>
      </p:pic>
      <p:sp>
        <p:nvSpPr>
          <p:cNvPr id="15" name="TextBox 14"/>
          <p:cNvSpPr txBox="1"/>
          <p:nvPr/>
        </p:nvSpPr>
        <p:spPr>
          <a:xfrm rot="19654165">
            <a:off x="7277383" y="3086822"/>
            <a:ext cx="1852952" cy="990124"/>
          </a:xfrm>
          <a:prstGeom prst="down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10000</a:t>
            </a:r>
          </a:p>
        </p:txBody>
      </p:sp>
      <p:sp>
        <p:nvSpPr>
          <p:cNvPr id="16" name="TextBox 15"/>
          <p:cNvSpPr txBox="1"/>
          <p:nvPr/>
        </p:nvSpPr>
        <p:spPr>
          <a:xfrm rot="19654165">
            <a:off x="8403448" y="3086823"/>
            <a:ext cx="1852952" cy="990124"/>
          </a:xfrm>
          <a:prstGeom prst="down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10000</a:t>
            </a:r>
          </a:p>
        </p:txBody>
      </p:sp>
      <p:sp>
        <p:nvSpPr>
          <p:cNvPr id="17" name="TextBox 16"/>
          <p:cNvSpPr txBox="1"/>
          <p:nvPr/>
        </p:nvSpPr>
        <p:spPr>
          <a:xfrm rot="19654165">
            <a:off x="9772258" y="2984213"/>
            <a:ext cx="1852952" cy="990124"/>
          </a:xfrm>
          <a:prstGeom prst="down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10000</a:t>
            </a:r>
          </a:p>
        </p:txBody>
      </p:sp>
      <p:sp>
        <p:nvSpPr>
          <p:cNvPr id="20" name="TextBox 19"/>
          <p:cNvSpPr txBox="1"/>
          <p:nvPr/>
        </p:nvSpPr>
        <p:spPr>
          <a:xfrm rot="20090054">
            <a:off x="1594241" y="692901"/>
            <a:ext cx="4581584" cy="1283910"/>
          </a:xfrm>
          <a:prstGeom prst="leftRightArrow">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Hawala Operators</a:t>
            </a:r>
          </a:p>
        </p:txBody>
      </p:sp>
    </p:spTree>
    <p:extLst>
      <p:ext uri="{BB962C8B-B14F-4D97-AF65-F5344CB8AC3E}">
        <p14:creationId xmlns:p14="http://schemas.microsoft.com/office/powerpoint/2010/main" val="379157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hlinkClick r:id="rId2"/>
              </a:rPr>
              <a:t>http://mrunal.org/2014/10/banking-pm-jan-dhan-yojana-account-salient-features-benefits-limitations-criticism.html</a:t>
            </a:r>
            <a:endParaRPr lang="en-US" dirty="0"/>
          </a:p>
          <a:p>
            <a:r>
              <a:rPr lang="en-US" dirty="0" smtClean="0">
                <a:solidFill>
                  <a:srgbClr val="FFC000"/>
                </a:solidFill>
              </a:rPr>
              <a:t>Minute details unnecessary </a:t>
            </a:r>
            <a:r>
              <a:rPr lang="en-US" dirty="0" smtClean="0"/>
              <a:t>for CSAT for example- 30k additional life insurance cover if opened before 26</a:t>
            </a:r>
            <a:r>
              <a:rPr lang="en-US" baseline="30000" dirty="0" smtClean="0"/>
              <a:t>th</a:t>
            </a:r>
            <a:r>
              <a:rPr lang="en-US" dirty="0" smtClean="0"/>
              <a:t> Jan 2015</a:t>
            </a:r>
            <a:endParaRPr lang="en-US" dirty="0"/>
          </a:p>
        </p:txBody>
      </p:sp>
      <p:sp>
        <p:nvSpPr>
          <p:cNvPr id="6" name="Title 5"/>
          <p:cNvSpPr>
            <a:spLocks noGrp="1"/>
          </p:cNvSpPr>
          <p:nvPr>
            <p:ph type="title"/>
          </p:nvPr>
        </p:nvSpPr>
        <p:spPr/>
        <p:txBody>
          <a:bodyPr/>
          <a:lstStyle/>
          <a:p>
            <a:r>
              <a:rPr lang="en-US" dirty="0" smtClean="0"/>
              <a:t>Jan </a:t>
            </a:r>
            <a:r>
              <a:rPr lang="en-US" dirty="0" err="1" smtClean="0"/>
              <a:t>Dhan</a:t>
            </a:r>
            <a:endParaRPr lang="en-US" dirty="0"/>
          </a:p>
        </p:txBody>
      </p:sp>
    </p:spTree>
    <p:extLst>
      <p:ext uri="{BB962C8B-B14F-4D97-AF65-F5344CB8AC3E}">
        <p14:creationId xmlns:p14="http://schemas.microsoft.com/office/powerpoint/2010/main" val="7780858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a:t>National Payments Corporation of </a:t>
            </a:r>
            <a:r>
              <a:rPr lang="en-US" dirty="0" smtClean="0"/>
              <a:t>India (</a:t>
            </a:r>
            <a:r>
              <a:rPr lang="en-US" dirty="0" smtClean="0">
                <a:solidFill>
                  <a:srgbClr val="FFC000"/>
                </a:solidFill>
              </a:rPr>
              <a:t>NPCI</a:t>
            </a:r>
            <a:r>
              <a:rPr lang="en-US" dirty="0" smtClean="0"/>
              <a:t>)</a:t>
            </a:r>
          </a:p>
          <a:p>
            <a:r>
              <a:rPr lang="en-US" dirty="0" err="1" smtClean="0"/>
              <a:t>Cheque</a:t>
            </a:r>
            <a:r>
              <a:rPr lang="en-US" dirty="0" smtClean="0"/>
              <a:t> </a:t>
            </a:r>
            <a:r>
              <a:rPr lang="en-US" dirty="0"/>
              <a:t>Truncation System (</a:t>
            </a:r>
            <a:r>
              <a:rPr lang="en-US" dirty="0">
                <a:solidFill>
                  <a:srgbClr val="FFC000"/>
                </a:solidFill>
              </a:rPr>
              <a:t>CTS</a:t>
            </a:r>
            <a:r>
              <a:rPr lang="en-US" dirty="0" smtClean="0"/>
              <a:t>)</a:t>
            </a:r>
          </a:p>
          <a:p>
            <a:r>
              <a:rPr lang="en-US" dirty="0" err="1" smtClean="0"/>
              <a:t>Aadhaar</a:t>
            </a:r>
            <a:r>
              <a:rPr lang="en-US" dirty="0" smtClean="0"/>
              <a:t> </a:t>
            </a:r>
            <a:r>
              <a:rPr lang="en-US" dirty="0"/>
              <a:t>Enabled Payment System (</a:t>
            </a:r>
            <a:r>
              <a:rPr lang="en-US" dirty="0">
                <a:solidFill>
                  <a:srgbClr val="FFC000"/>
                </a:solidFill>
              </a:rPr>
              <a:t>AEPS</a:t>
            </a:r>
            <a:r>
              <a:rPr lang="en-US" dirty="0" smtClean="0"/>
              <a:t>)</a:t>
            </a:r>
          </a:p>
        </p:txBody>
      </p:sp>
      <p:sp>
        <p:nvSpPr>
          <p:cNvPr id="7" name="Title 6"/>
          <p:cNvSpPr>
            <a:spLocks noGrp="1"/>
          </p:cNvSpPr>
          <p:nvPr>
            <p:ph type="title"/>
          </p:nvPr>
        </p:nvSpPr>
        <p:spPr/>
        <p:txBody>
          <a:bodyPr>
            <a:normAutofit fontScale="90000"/>
          </a:bodyPr>
          <a:lstStyle/>
          <a:p>
            <a:r>
              <a:rPr lang="en-US" dirty="0" err="1" smtClean="0"/>
              <a:t>Rupay</a:t>
            </a:r>
            <a:r>
              <a:rPr lang="en-US" dirty="0" smtClean="0"/>
              <a:t> card</a:t>
            </a:r>
            <a:endParaRPr lang="en-US" dirty="0"/>
          </a:p>
        </p:txBody>
      </p:sp>
    </p:spTree>
    <p:extLst>
      <p:ext uri="{BB962C8B-B14F-4D97-AF65-F5344CB8AC3E}">
        <p14:creationId xmlns:p14="http://schemas.microsoft.com/office/powerpoint/2010/main" val="12358588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75" y="4560597"/>
            <a:ext cx="1590793" cy="1590793"/>
          </a:xfrm>
          <a:prstGeom prst="rect">
            <a:avLst/>
          </a:prstGeom>
        </p:spPr>
      </p:pic>
      <p:sp>
        <p:nvSpPr>
          <p:cNvPr id="26" name="TextBox 25"/>
          <p:cNvSpPr txBox="1"/>
          <p:nvPr/>
        </p:nvSpPr>
        <p:spPr>
          <a:xfrm>
            <a:off x="205347" y="6194528"/>
            <a:ext cx="2126048" cy="6463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Merchant</a:t>
            </a:r>
            <a:endParaRPr lang="en-US" sz="3600" dirty="0">
              <a:latin typeface="Franklin Gothic Demi Cond" panose="020B0706030402020204"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0336" y="3877875"/>
            <a:ext cx="2183680" cy="2183680"/>
          </a:xfrm>
          <a:prstGeom prst="rect">
            <a:avLst/>
          </a:prstGeom>
        </p:spPr>
      </p:pic>
      <p:sp>
        <p:nvSpPr>
          <p:cNvPr id="10" name="TextBox 9"/>
          <p:cNvSpPr txBox="1"/>
          <p:nvPr/>
        </p:nvSpPr>
        <p:spPr>
          <a:xfrm>
            <a:off x="7799314" y="6061555"/>
            <a:ext cx="4277553" cy="6463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Credit card, Debit card</a:t>
            </a:r>
            <a:endParaRPr lang="en-US" sz="3600" dirty="0">
              <a:latin typeface="Franklin Gothic Demi Cond" panose="020B0706030402020204" pitchFamily="34" charset="0"/>
            </a:endParaRPr>
          </a:p>
        </p:txBody>
      </p:sp>
      <p:sp>
        <p:nvSpPr>
          <p:cNvPr id="11" name="TextBox 10"/>
          <p:cNvSpPr txBox="1"/>
          <p:nvPr/>
        </p:nvSpPr>
        <p:spPr>
          <a:xfrm>
            <a:off x="205347" y="2066030"/>
            <a:ext cx="2126048" cy="6463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Merchant</a:t>
            </a:r>
            <a:endParaRPr lang="en-US" sz="3600" dirty="0">
              <a:latin typeface="Franklin Gothic Demi Cond" panose="020B0706030402020204" pitchFamily="34" charset="0"/>
            </a:endParaRPr>
          </a:p>
        </p:txBody>
      </p:sp>
      <p:cxnSp>
        <p:nvCxnSpPr>
          <p:cNvPr id="16" name="Straight Arrow Connector 15"/>
          <p:cNvCxnSpPr/>
          <p:nvPr/>
        </p:nvCxnSpPr>
        <p:spPr>
          <a:xfrm>
            <a:off x="9667119" y="2469823"/>
            <a:ext cx="816615" cy="1574276"/>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75" y="432099"/>
            <a:ext cx="1590793" cy="159079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1071" y="2234508"/>
            <a:ext cx="1792662" cy="1532495"/>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9856" y="161030"/>
            <a:ext cx="1790318" cy="1790318"/>
          </a:xfrm>
          <a:prstGeom prst="rect">
            <a:avLst/>
          </a:prstGeom>
        </p:spPr>
      </p:pic>
      <p:sp>
        <p:nvSpPr>
          <p:cNvPr id="20" name="TextBox 19"/>
          <p:cNvSpPr txBox="1"/>
          <p:nvPr/>
        </p:nvSpPr>
        <p:spPr>
          <a:xfrm>
            <a:off x="205347" y="4291119"/>
            <a:ext cx="2126048" cy="6463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Merchant</a:t>
            </a:r>
            <a:endParaRPr lang="en-US" sz="3600" dirty="0">
              <a:latin typeface="Franklin Gothic Demi Cond" panose="020B0706030402020204" pitchFamily="34" charset="0"/>
            </a:endParaRPr>
          </a:p>
        </p:txBody>
      </p:sp>
      <p:cxnSp>
        <p:nvCxnSpPr>
          <p:cNvPr id="22" name="Straight Arrow Connector 21"/>
          <p:cNvCxnSpPr>
            <a:stCxn id="21" idx="1"/>
          </p:cNvCxnSpPr>
          <p:nvPr/>
        </p:nvCxnSpPr>
        <p:spPr>
          <a:xfrm flipH="1">
            <a:off x="2331395" y="1056189"/>
            <a:ext cx="5168461" cy="1253378"/>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75" y="2657188"/>
            <a:ext cx="1590793" cy="1590793"/>
          </a:xfrm>
          <a:prstGeom prst="rect">
            <a:avLst/>
          </a:prstGeom>
        </p:spPr>
      </p:pic>
      <p:cxnSp>
        <p:nvCxnSpPr>
          <p:cNvPr id="29" name="Straight Arrow Connector 28"/>
          <p:cNvCxnSpPr>
            <a:stCxn id="21" idx="1"/>
          </p:cNvCxnSpPr>
          <p:nvPr/>
        </p:nvCxnSpPr>
        <p:spPr>
          <a:xfrm flipH="1">
            <a:off x="2161184" y="1056189"/>
            <a:ext cx="5338672" cy="3293577"/>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0" name="Straight Arrow Connector 29"/>
          <p:cNvCxnSpPr>
            <a:stCxn id="21" idx="1"/>
          </p:cNvCxnSpPr>
          <p:nvPr/>
        </p:nvCxnSpPr>
        <p:spPr>
          <a:xfrm flipH="1">
            <a:off x="2258180" y="1056189"/>
            <a:ext cx="5241676" cy="5392088"/>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3" name="Straight Arrow Connector 32"/>
          <p:cNvCxnSpPr>
            <a:stCxn id="15" idx="1"/>
          </p:cNvCxnSpPr>
          <p:nvPr/>
        </p:nvCxnSpPr>
        <p:spPr>
          <a:xfrm flipH="1">
            <a:off x="2119969" y="3000756"/>
            <a:ext cx="5421102" cy="1374110"/>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a:stCxn id="15" idx="1"/>
            <a:endCxn id="26" idx="3"/>
          </p:cNvCxnSpPr>
          <p:nvPr/>
        </p:nvCxnSpPr>
        <p:spPr>
          <a:xfrm flipH="1">
            <a:off x="2331395" y="3000756"/>
            <a:ext cx="5209676" cy="3516938"/>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a:stCxn id="15" idx="1"/>
          </p:cNvCxnSpPr>
          <p:nvPr/>
        </p:nvCxnSpPr>
        <p:spPr>
          <a:xfrm flipH="1" flipV="1">
            <a:off x="2331395" y="2361650"/>
            <a:ext cx="5209676" cy="639106"/>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25" name="TextBox 24"/>
          <p:cNvSpPr txBox="1"/>
          <p:nvPr/>
        </p:nvSpPr>
        <p:spPr>
          <a:xfrm>
            <a:off x="2372610" y="3767923"/>
            <a:ext cx="6323647" cy="1838801"/>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a:solidFill>
                  <a:schemeClr val="tx1">
                    <a:lumMod val="95000"/>
                    <a:lumOff val="5000"/>
                  </a:schemeClr>
                </a:solidFill>
                <a:latin typeface="Franklin Gothic Demi Cond" panose="020B0706030402020204" pitchFamily="34" charset="0"/>
              </a:rPr>
              <a:t>Can’t have world wide reach</a:t>
            </a:r>
          </a:p>
          <a:p>
            <a:pPr algn="ctr"/>
            <a:r>
              <a:rPr lang="en-US" sz="3600" dirty="0" smtClean="0">
                <a:solidFill>
                  <a:schemeClr val="tx1">
                    <a:lumMod val="95000"/>
                    <a:lumOff val="5000"/>
                  </a:schemeClr>
                </a:solidFill>
                <a:latin typeface="Franklin Gothic Demi Cond" panose="020B0706030402020204" pitchFamily="34" charset="0"/>
              </a:rPr>
              <a:t>Duplication of effort</a:t>
            </a:r>
          </a:p>
        </p:txBody>
      </p:sp>
    </p:spTree>
    <p:extLst>
      <p:ext uri="{BB962C8B-B14F-4D97-AF65-F5344CB8AC3E}">
        <p14:creationId xmlns:p14="http://schemas.microsoft.com/office/powerpoint/2010/main" val="179644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336" y="3877875"/>
            <a:ext cx="2183680" cy="2183680"/>
          </a:xfrm>
          <a:prstGeom prst="rect">
            <a:avLst/>
          </a:prstGeom>
        </p:spPr>
      </p:pic>
      <p:sp>
        <p:nvSpPr>
          <p:cNvPr id="4" name="TextBox 3"/>
          <p:cNvSpPr txBox="1"/>
          <p:nvPr/>
        </p:nvSpPr>
        <p:spPr>
          <a:xfrm>
            <a:off x="9253728" y="2022214"/>
            <a:ext cx="2775204" cy="1200329"/>
          </a:xfrm>
          <a:prstGeom prst="rect">
            <a:avLst/>
          </a:prstGeom>
          <a:solidFill>
            <a:schemeClr val="accent6">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Debit card</a:t>
            </a:r>
          </a:p>
          <a:p>
            <a:pPr algn="ctr"/>
            <a:r>
              <a:rPr lang="en-US" sz="3600" dirty="0" smtClean="0">
                <a:latin typeface="Franklin Gothic Demi Cond" panose="020B0706030402020204" pitchFamily="34" charset="0"/>
              </a:rPr>
              <a:t>Credit Card</a:t>
            </a:r>
          </a:p>
        </p:txBody>
      </p:sp>
      <p:sp>
        <p:nvSpPr>
          <p:cNvPr id="6" name="TextBox 5"/>
          <p:cNvSpPr txBox="1"/>
          <p:nvPr/>
        </p:nvSpPr>
        <p:spPr>
          <a:xfrm>
            <a:off x="3722986" y="2434007"/>
            <a:ext cx="4428890" cy="2308324"/>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err="1" smtClean="0">
                <a:latin typeface="Franklin Gothic Demi Cond" panose="020B0706030402020204" pitchFamily="34" charset="0"/>
              </a:rPr>
              <a:t>Mastercard</a:t>
            </a:r>
            <a:endParaRPr lang="en-US" sz="3600" dirty="0" smtClean="0">
              <a:latin typeface="Franklin Gothic Demi Cond" panose="020B0706030402020204" pitchFamily="34" charset="0"/>
            </a:endParaRPr>
          </a:p>
          <a:p>
            <a:pPr algn="ctr"/>
            <a:r>
              <a:rPr lang="en-US" sz="3600" dirty="0" err="1" smtClean="0">
                <a:latin typeface="Franklin Gothic Demi Cond" panose="020B0706030402020204" pitchFamily="34" charset="0"/>
              </a:rPr>
              <a:t>Visacard</a:t>
            </a:r>
            <a:endParaRPr lang="en-US" sz="3600" dirty="0" smtClean="0">
              <a:latin typeface="Franklin Gothic Demi Cond" panose="020B0706030402020204" pitchFamily="34" charset="0"/>
            </a:endParaRPr>
          </a:p>
          <a:p>
            <a:pPr algn="ctr"/>
            <a:r>
              <a:rPr lang="en-US" sz="3600" dirty="0" smtClean="0">
                <a:latin typeface="Franklin Gothic Demi Cond" panose="020B0706030402020204" pitchFamily="34" charset="0"/>
              </a:rPr>
              <a:t>Maestro</a:t>
            </a:r>
          </a:p>
          <a:p>
            <a:pPr algn="ctr"/>
            <a:r>
              <a:rPr lang="en-US" sz="3600" dirty="0" smtClean="0">
                <a:latin typeface="Franklin Gothic Demi Cond" panose="020B0706030402020204" pitchFamily="34" charset="0"/>
              </a:rPr>
              <a:t>Payment gateways</a:t>
            </a:r>
            <a:endParaRPr lang="en-US" sz="3600" dirty="0">
              <a:latin typeface="Franklin Gothic Demi Cond" panose="020B0706030402020204" pitchFamily="34" charset="0"/>
            </a:endParaRPr>
          </a:p>
        </p:txBody>
      </p:sp>
      <p:sp>
        <p:nvSpPr>
          <p:cNvPr id="7" name="TextBox 6"/>
          <p:cNvSpPr txBox="1"/>
          <p:nvPr/>
        </p:nvSpPr>
        <p:spPr>
          <a:xfrm>
            <a:off x="4099487" y="4836047"/>
            <a:ext cx="367588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300 cr./ year</a:t>
            </a:r>
          </a:p>
        </p:txBody>
      </p:sp>
      <p:sp>
        <p:nvSpPr>
          <p:cNvPr id="10" name="TextBox 9"/>
          <p:cNvSpPr txBox="1"/>
          <p:nvPr/>
        </p:nvSpPr>
        <p:spPr>
          <a:xfrm>
            <a:off x="9253728" y="6032811"/>
            <a:ext cx="2596896" cy="6463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Client</a:t>
            </a:r>
            <a:endParaRPr lang="en-US" sz="3600" dirty="0">
              <a:latin typeface="Franklin Gothic Demi Cond" panose="020B0706030402020204" pitchFamily="34" charset="0"/>
            </a:endParaRPr>
          </a:p>
        </p:txBody>
      </p:sp>
      <p:sp>
        <p:nvSpPr>
          <p:cNvPr id="11" name="TextBox 10"/>
          <p:cNvSpPr txBox="1"/>
          <p:nvPr/>
        </p:nvSpPr>
        <p:spPr>
          <a:xfrm>
            <a:off x="211799" y="2375199"/>
            <a:ext cx="2596896" cy="6463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Merchant</a:t>
            </a:r>
            <a:endParaRPr lang="en-US" sz="3600" dirty="0">
              <a:latin typeface="Franklin Gothic Demi Cond" panose="020B0706030402020204" pitchFamily="34" charset="0"/>
            </a:endParaRPr>
          </a:p>
        </p:txBody>
      </p:sp>
      <p:cxnSp>
        <p:nvCxnSpPr>
          <p:cNvPr id="12" name="Straight Arrow Connector 11"/>
          <p:cNvCxnSpPr>
            <a:stCxn id="11" idx="3"/>
            <a:endCxn id="6" idx="1"/>
          </p:cNvCxnSpPr>
          <p:nvPr/>
        </p:nvCxnSpPr>
        <p:spPr>
          <a:xfrm>
            <a:off x="2808695" y="2698365"/>
            <a:ext cx="914291" cy="889804"/>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p:nvPr/>
        </p:nvCxnSpPr>
        <p:spPr>
          <a:xfrm flipV="1">
            <a:off x="8196453" y="2041361"/>
            <a:ext cx="1012698" cy="1653877"/>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a:stCxn id="4" idx="2"/>
          </p:cNvCxnSpPr>
          <p:nvPr/>
        </p:nvCxnSpPr>
        <p:spPr>
          <a:xfrm flipH="1">
            <a:off x="10483733" y="3222543"/>
            <a:ext cx="157597" cy="821556"/>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0" name="Picture 19"/>
          <p:cNvPicPr>
            <a:picLocks noChangeAspect="1"/>
          </p:cNvPicPr>
          <p:nvPr/>
        </p:nvPicPr>
        <p:blipFill>
          <a:blip r:embed="rId3"/>
          <a:stretch>
            <a:fillRect/>
          </a:stretch>
        </p:blipFill>
        <p:spPr>
          <a:xfrm>
            <a:off x="4321229" y="166553"/>
            <a:ext cx="3657917" cy="2293819"/>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975" y="432099"/>
            <a:ext cx="1943100" cy="19431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5984" y="185700"/>
            <a:ext cx="2170691" cy="1855661"/>
          </a:xfrm>
          <a:prstGeom prst="rect">
            <a:avLst/>
          </a:prstGeom>
        </p:spPr>
      </p:pic>
    </p:spTree>
    <p:extLst>
      <p:ext uri="{BB962C8B-B14F-4D97-AF65-F5344CB8AC3E}">
        <p14:creationId xmlns:p14="http://schemas.microsoft.com/office/powerpoint/2010/main" val="392322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9939" y="27412"/>
            <a:ext cx="2170691" cy="185566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1182" y="3929804"/>
            <a:ext cx="2183680" cy="2183680"/>
          </a:xfrm>
          <a:prstGeom prst="rect">
            <a:avLst/>
          </a:prstGeom>
        </p:spPr>
      </p:pic>
      <p:sp>
        <p:nvSpPr>
          <p:cNvPr id="4" name="TextBox 3"/>
          <p:cNvSpPr txBox="1"/>
          <p:nvPr/>
        </p:nvSpPr>
        <p:spPr>
          <a:xfrm>
            <a:off x="9017683" y="1834850"/>
            <a:ext cx="2775204"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ATM/Debit</a:t>
            </a:r>
          </a:p>
          <a:p>
            <a:pPr algn="ctr"/>
            <a:r>
              <a:rPr lang="en-US" sz="3600" dirty="0" smtClean="0">
                <a:latin typeface="Franklin Gothic Heavy" panose="020B0903020102020204" pitchFamily="34" charset="0"/>
              </a:rPr>
              <a:t>card</a:t>
            </a:r>
          </a:p>
        </p:txBody>
      </p:sp>
      <p:sp>
        <p:nvSpPr>
          <p:cNvPr id="6" name="TextBox 5"/>
          <p:cNvSpPr txBox="1"/>
          <p:nvPr/>
        </p:nvSpPr>
        <p:spPr>
          <a:xfrm>
            <a:off x="4935474" y="2521742"/>
            <a:ext cx="312724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err="1" smtClean="0">
                <a:latin typeface="Franklin Gothic Heavy" panose="020B0903020102020204" pitchFamily="34" charset="0"/>
              </a:rPr>
              <a:t>RuPay</a:t>
            </a:r>
            <a:endParaRPr lang="en-US" sz="3600" dirty="0">
              <a:latin typeface="Franklin Gothic Heavy" panose="020B0903020102020204" pitchFamily="34" charset="0"/>
            </a:endParaRPr>
          </a:p>
        </p:txBody>
      </p:sp>
      <p:sp>
        <p:nvSpPr>
          <p:cNvPr id="7" name="TextBox 6"/>
          <p:cNvSpPr txBox="1"/>
          <p:nvPr/>
        </p:nvSpPr>
        <p:spPr>
          <a:xfrm>
            <a:off x="4565142" y="3225451"/>
            <a:ext cx="3675888" cy="1838801"/>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strike="sngStrike" dirty="0" smtClean="0">
                <a:solidFill>
                  <a:schemeClr val="tx1">
                    <a:lumMod val="95000"/>
                    <a:lumOff val="5000"/>
                  </a:schemeClr>
                </a:solidFill>
                <a:latin typeface="Franklin Gothic Heavy" panose="020B0903020102020204" pitchFamily="34" charset="0"/>
              </a:rPr>
              <a:t>300 cr./ year</a:t>
            </a:r>
          </a:p>
          <a:p>
            <a:pPr algn="ctr"/>
            <a:r>
              <a:rPr lang="en-US" sz="3600" dirty="0" smtClean="0">
                <a:solidFill>
                  <a:schemeClr val="tx1">
                    <a:lumMod val="95000"/>
                    <a:lumOff val="5000"/>
                  </a:schemeClr>
                </a:solidFill>
                <a:latin typeface="Franklin Gothic Heavy" panose="020B0903020102020204" pitchFamily="34" charset="0"/>
              </a:rPr>
              <a:t>40% less</a:t>
            </a:r>
          </a:p>
        </p:txBody>
      </p:sp>
      <p:sp>
        <p:nvSpPr>
          <p:cNvPr id="10" name="TextBox 9"/>
          <p:cNvSpPr txBox="1"/>
          <p:nvPr/>
        </p:nvSpPr>
        <p:spPr>
          <a:xfrm>
            <a:off x="9164574" y="6113484"/>
            <a:ext cx="2596896"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Client</a:t>
            </a:r>
            <a:endParaRPr lang="en-US" sz="3600" dirty="0">
              <a:latin typeface="Franklin Gothic Heavy" panose="020B0903020102020204" pitchFamily="34" charset="0"/>
            </a:endParaRPr>
          </a:p>
        </p:txBody>
      </p:sp>
      <p:sp>
        <p:nvSpPr>
          <p:cNvPr id="11" name="TextBox 10"/>
          <p:cNvSpPr txBox="1"/>
          <p:nvPr/>
        </p:nvSpPr>
        <p:spPr>
          <a:xfrm>
            <a:off x="521208" y="2787530"/>
            <a:ext cx="2596896"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Merchant</a:t>
            </a:r>
            <a:endParaRPr lang="en-US" sz="3600" dirty="0">
              <a:latin typeface="Franklin Gothic Heavy" panose="020B0903020102020204" pitchFamily="34" charset="0"/>
            </a:endParaRPr>
          </a:p>
        </p:txBody>
      </p:sp>
      <p:cxnSp>
        <p:nvCxnSpPr>
          <p:cNvPr id="12" name="Straight Arrow Connector 11"/>
          <p:cNvCxnSpPr>
            <a:stCxn id="11" idx="3"/>
            <a:endCxn id="6" idx="1"/>
          </p:cNvCxnSpPr>
          <p:nvPr/>
        </p:nvCxnSpPr>
        <p:spPr>
          <a:xfrm flipV="1">
            <a:off x="3118104" y="2844908"/>
            <a:ext cx="1817370" cy="265788"/>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a:stCxn id="6" idx="3"/>
          </p:cNvCxnSpPr>
          <p:nvPr/>
        </p:nvCxnSpPr>
        <p:spPr>
          <a:xfrm flipV="1">
            <a:off x="8062722" y="1591499"/>
            <a:ext cx="1068705" cy="1253409"/>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a:stCxn id="4" idx="2"/>
          </p:cNvCxnSpPr>
          <p:nvPr/>
        </p:nvCxnSpPr>
        <p:spPr>
          <a:xfrm>
            <a:off x="10405285" y="3035179"/>
            <a:ext cx="432641" cy="1202847"/>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5" name="Picture 4"/>
          <p:cNvPicPr>
            <a:picLocks noChangeAspect="1"/>
          </p:cNvPicPr>
          <p:nvPr/>
        </p:nvPicPr>
        <p:blipFill>
          <a:blip r:embed="rId4"/>
          <a:stretch>
            <a:fillRect/>
          </a:stretch>
        </p:blipFill>
        <p:spPr>
          <a:xfrm>
            <a:off x="4332557" y="281268"/>
            <a:ext cx="4038950" cy="224047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833" y="824243"/>
            <a:ext cx="1943100" cy="1943100"/>
          </a:xfrm>
          <a:prstGeom prst="rect">
            <a:avLst/>
          </a:prstGeom>
        </p:spPr>
      </p:pic>
    </p:spTree>
    <p:extLst>
      <p:ext uri="{BB962C8B-B14F-4D97-AF65-F5344CB8AC3E}">
        <p14:creationId xmlns:p14="http://schemas.microsoft.com/office/powerpoint/2010/main" val="6101492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834" y="182305"/>
            <a:ext cx="11795216" cy="6510726"/>
          </a:xfrm>
          <a:prstGeom prst="rect">
            <a:avLst/>
          </a:prstGeom>
        </p:spPr>
      </p:pic>
    </p:spTree>
    <p:extLst>
      <p:ext uri="{BB962C8B-B14F-4D97-AF65-F5344CB8AC3E}">
        <p14:creationId xmlns:p14="http://schemas.microsoft.com/office/powerpoint/2010/main" val="28204073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a:t>Mastercard</a:t>
            </a:r>
            <a:r>
              <a:rPr lang="en-US" dirty="0"/>
              <a:t>, </a:t>
            </a:r>
            <a:r>
              <a:rPr lang="en-US" dirty="0" err="1"/>
              <a:t>Visacard</a:t>
            </a:r>
            <a:r>
              <a:rPr lang="en-US" dirty="0"/>
              <a:t>, China’s Union </a:t>
            </a:r>
            <a:r>
              <a:rPr lang="en-US" dirty="0" smtClean="0"/>
              <a:t>Pay</a:t>
            </a:r>
          </a:p>
          <a:p>
            <a:r>
              <a:rPr lang="en-US" dirty="0" err="1" smtClean="0"/>
              <a:t>Rupay</a:t>
            </a:r>
            <a:r>
              <a:rPr lang="en-US" dirty="0" smtClean="0"/>
              <a:t> 7</a:t>
            </a:r>
            <a:r>
              <a:rPr lang="en-US" baseline="30000" dirty="0" smtClean="0"/>
              <a:t>th</a:t>
            </a:r>
            <a:r>
              <a:rPr lang="en-US" dirty="0" smtClean="0"/>
              <a:t> Payment gateway in world</a:t>
            </a:r>
          </a:p>
          <a:p>
            <a:r>
              <a:rPr lang="en-US" dirty="0" smtClean="0"/>
              <a:t>3 channel: ATM, </a:t>
            </a:r>
            <a:r>
              <a:rPr lang="en-US" dirty="0" err="1" smtClean="0"/>
              <a:t>PoS</a:t>
            </a:r>
            <a:r>
              <a:rPr lang="en-US" dirty="0" smtClean="0"/>
              <a:t>, Online</a:t>
            </a:r>
            <a:endParaRPr lang="en-US" dirty="0"/>
          </a:p>
          <a:p>
            <a:r>
              <a:rPr lang="en-US" dirty="0"/>
              <a:t>Punjab: prepaid cards by milk/grain procurement </a:t>
            </a:r>
            <a:r>
              <a:rPr lang="en-US" dirty="0" smtClean="0"/>
              <a:t>agencies</a:t>
            </a:r>
          </a:p>
          <a:p>
            <a:r>
              <a:rPr lang="en-US" dirty="0"/>
              <a:t>Railways: Pre-paid </a:t>
            </a:r>
            <a:r>
              <a:rPr lang="en-US" dirty="0" err="1"/>
              <a:t>RuPay</a:t>
            </a:r>
            <a:r>
              <a:rPr lang="en-US" dirty="0"/>
              <a:t> </a:t>
            </a:r>
            <a:r>
              <a:rPr lang="en-US" dirty="0" smtClean="0"/>
              <a:t>card (tickets)</a:t>
            </a:r>
          </a:p>
        </p:txBody>
      </p:sp>
      <p:sp>
        <p:nvSpPr>
          <p:cNvPr id="2" name="Title 1"/>
          <p:cNvSpPr>
            <a:spLocks noGrp="1"/>
          </p:cNvSpPr>
          <p:nvPr>
            <p:ph type="title"/>
          </p:nvPr>
        </p:nvSpPr>
        <p:spPr/>
        <p:txBody>
          <a:bodyPr>
            <a:normAutofit fontScale="90000"/>
          </a:bodyPr>
          <a:lstStyle/>
          <a:p>
            <a:r>
              <a:rPr lang="en-US" dirty="0" err="1" smtClean="0"/>
              <a:t>RuPay</a:t>
            </a:r>
            <a:r>
              <a:rPr lang="en-US" dirty="0" smtClean="0"/>
              <a:t> Card</a:t>
            </a:r>
            <a:endParaRPr lang="en-US" dirty="0"/>
          </a:p>
        </p:txBody>
      </p:sp>
    </p:spTree>
    <p:extLst>
      <p:ext uri="{BB962C8B-B14F-4D97-AF65-F5344CB8AC3E}">
        <p14:creationId xmlns:p14="http://schemas.microsoft.com/office/powerpoint/2010/main" val="26320618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813" y="-7050"/>
            <a:ext cx="2657846" cy="2648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62812" cy="264127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780" y="234623"/>
            <a:ext cx="3966363" cy="2164973"/>
          </a:xfrm>
          <a:prstGeom prst="rect">
            <a:avLst/>
          </a:prstGeom>
        </p:spPr>
      </p:pic>
      <p:sp>
        <p:nvSpPr>
          <p:cNvPr id="7" name="TextBox 6"/>
          <p:cNvSpPr txBox="1"/>
          <p:nvPr/>
        </p:nvSpPr>
        <p:spPr>
          <a:xfrm>
            <a:off x="3716359" y="2399595"/>
            <a:ext cx="3579658" cy="1838801"/>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1 lakh</a:t>
            </a:r>
          </a:p>
          <a:p>
            <a:pPr algn="ctr"/>
            <a:r>
              <a:rPr lang="en-US" sz="3600" dirty="0" smtClean="0">
                <a:solidFill>
                  <a:schemeClr val="tx1">
                    <a:lumMod val="95000"/>
                    <a:lumOff val="5000"/>
                  </a:schemeClr>
                </a:solidFill>
                <a:latin typeface="Franklin Gothic Demi Cond" panose="020B0706030402020204" pitchFamily="34" charset="0"/>
              </a:rPr>
              <a:t>Accident</a:t>
            </a:r>
          </a:p>
        </p:txBody>
      </p:sp>
      <p:sp>
        <p:nvSpPr>
          <p:cNvPr id="8" name="TextBox 7"/>
          <p:cNvSpPr txBox="1"/>
          <p:nvPr/>
        </p:nvSpPr>
        <p:spPr>
          <a:xfrm>
            <a:off x="7531401" y="2399596"/>
            <a:ext cx="4025859" cy="1838801"/>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Demi Cond" panose="020B0706030402020204" pitchFamily="34" charset="0"/>
              </a:rPr>
              <a:t>30k</a:t>
            </a:r>
          </a:p>
          <a:p>
            <a:pPr algn="ctr"/>
            <a:r>
              <a:rPr lang="en-US" sz="3600" dirty="0" smtClean="0">
                <a:solidFill>
                  <a:schemeClr val="tx1">
                    <a:lumMod val="95000"/>
                    <a:lumOff val="5000"/>
                  </a:schemeClr>
                </a:solidFill>
                <a:latin typeface="Franklin Gothic Demi Cond" panose="020B0706030402020204" pitchFamily="34" charset="0"/>
              </a:rPr>
              <a:t>Life insurance</a:t>
            </a:r>
          </a:p>
        </p:txBody>
      </p:sp>
      <p:sp>
        <p:nvSpPr>
          <p:cNvPr id="9" name="TextBox 8"/>
          <p:cNvSpPr txBox="1"/>
          <p:nvPr/>
        </p:nvSpPr>
        <p:spPr>
          <a:xfrm>
            <a:off x="3716359" y="4238396"/>
            <a:ext cx="3579658"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err="1" smtClean="0">
                <a:latin typeface="Franklin Gothic Heavy" panose="020B0903020102020204" pitchFamily="34" charset="0"/>
              </a:rPr>
              <a:t>RuPay</a:t>
            </a:r>
            <a:r>
              <a:rPr lang="en-US" sz="3600" dirty="0" smtClean="0">
                <a:latin typeface="Franklin Gothic Heavy" panose="020B0903020102020204" pitchFamily="34" charset="0"/>
              </a:rPr>
              <a:t> (NPCI)</a:t>
            </a:r>
          </a:p>
          <a:p>
            <a:pPr algn="ctr"/>
            <a:r>
              <a:rPr lang="en-US" sz="3600" dirty="0" smtClean="0">
                <a:latin typeface="Franklin Gothic Heavy" panose="020B0903020102020204" pitchFamily="34" charset="0"/>
              </a:rPr>
              <a:t>Pays premium</a:t>
            </a:r>
            <a:endParaRPr lang="en-US" sz="3600" dirty="0">
              <a:latin typeface="Franklin Gothic Heavy" panose="020B0903020102020204" pitchFamily="34" charset="0"/>
            </a:endParaRPr>
          </a:p>
        </p:txBody>
      </p:sp>
      <p:sp>
        <p:nvSpPr>
          <p:cNvPr id="10" name="TextBox 9"/>
          <p:cNvSpPr txBox="1"/>
          <p:nvPr/>
        </p:nvSpPr>
        <p:spPr>
          <a:xfrm>
            <a:off x="7531401" y="4238395"/>
            <a:ext cx="4025860"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Government pays</a:t>
            </a:r>
          </a:p>
          <a:p>
            <a:pPr algn="ctr"/>
            <a:r>
              <a:rPr lang="en-US" sz="3600" dirty="0" smtClean="0">
                <a:latin typeface="Franklin Gothic Heavy" panose="020B0903020102020204" pitchFamily="34" charset="0"/>
              </a:rPr>
              <a:t>premium</a:t>
            </a:r>
            <a:endParaRPr lang="en-US" sz="3600" dirty="0">
              <a:latin typeface="Franklin Gothic Heavy" panose="020B0903020102020204" pitchFamily="34" charset="0"/>
            </a:endParaRPr>
          </a:p>
        </p:txBody>
      </p:sp>
      <p:sp>
        <p:nvSpPr>
          <p:cNvPr id="11" name="TextBox 10"/>
          <p:cNvSpPr txBox="1"/>
          <p:nvPr/>
        </p:nvSpPr>
        <p:spPr>
          <a:xfrm>
            <a:off x="3619308" y="5523197"/>
            <a:ext cx="7937952" cy="1200329"/>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fontAlgn="ctr"/>
            <a:r>
              <a:rPr lang="en-US" sz="3600" dirty="0">
                <a:solidFill>
                  <a:schemeClr val="bg1"/>
                </a:solidFill>
                <a:latin typeface="Franklin Gothic Medium Cond" panose="020B0606030402020204" pitchFamily="34" charset="0"/>
              </a:rPr>
              <a:t>Union Government employees, </a:t>
            </a:r>
            <a:endParaRPr lang="en-US" sz="3600" dirty="0" smtClean="0">
              <a:solidFill>
                <a:schemeClr val="bg1"/>
              </a:solidFill>
              <a:latin typeface="Franklin Gothic Medium Cond" panose="020B0606030402020204" pitchFamily="34" charset="0"/>
            </a:endParaRPr>
          </a:p>
          <a:p>
            <a:pPr algn="ctr" fontAlgn="ctr"/>
            <a:r>
              <a:rPr lang="en-US" sz="3600" dirty="0" smtClean="0">
                <a:solidFill>
                  <a:schemeClr val="bg1"/>
                </a:solidFill>
                <a:latin typeface="Franklin Gothic Medium Cond" panose="020B0606030402020204" pitchFamily="34" charset="0"/>
              </a:rPr>
              <a:t>income </a:t>
            </a:r>
            <a:r>
              <a:rPr lang="en-US" sz="3600" dirty="0">
                <a:solidFill>
                  <a:schemeClr val="bg1"/>
                </a:solidFill>
                <a:latin typeface="Franklin Gothic Medium Cond" panose="020B0606030402020204" pitchFamily="34" charset="0"/>
              </a:rPr>
              <a:t>tax payers not </a:t>
            </a:r>
            <a:r>
              <a:rPr lang="en-US" sz="3600" dirty="0" smtClean="0">
                <a:solidFill>
                  <a:schemeClr val="bg1"/>
                </a:solidFill>
                <a:latin typeface="Franklin Gothic Medium Cond" panose="020B0606030402020204" pitchFamily="34" charset="0"/>
              </a:rPr>
              <a:t>eligible</a:t>
            </a:r>
            <a:endParaRPr lang="en-US" sz="3600" dirty="0">
              <a:solidFill>
                <a:schemeClr val="bg1"/>
              </a:solidFill>
              <a:latin typeface="Franklin Gothic Medium Cond" panose="020B0606030402020204" pitchFamily="34" charset="0"/>
            </a:endParaRPr>
          </a:p>
        </p:txBody>
      </p:sp>
      <p:sp>
        <p:nvSpPr>
          <p:cNvPr id="12" name="TextBox 11"/>
          <p:cNvSpPr txBox="1"/>
          <p:nvPr/>
        </p:nvSpPr>
        <p:spPr>
          <a:xfrm>
            <a:off x="731061" y="3482069"/>
            <a:ext cx="3579658" cy="1200329"/>
          </a:xfrm>
          <a:prstGeom prst="homePlate">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Why 45 days use?</a:t>
            </a:r>
            <a:endParaRPr lang="en-US" sz="3600" dirty="0">
              <a:latin typeface="Franklin Gothic Heavy" panose="020B0903020102020204" pitchFamily="34" charset="0"/>
            </a:endParaRPr>
          </a:p>
        </p:txBody>
      </p:sp>
    </p:spTree>
    <p:extLst>
      <p:ext uri="{BB962C8B-B14F-4D97-AF65-F5344CB8AC3E}">
        <p14:creationId xmlns:p14="http://schemas.microsoft.com/office/powerpoint/2010/main" val="384833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Mumbai</a:t>
            </a:r>
            <a:endParaRPr lang="en-US" dirty="0"/>
          </a:p>
        </p:txBody>
      </p:sp>
      <p:sp>
        <p:nvSpPr>
          <p:cNvPr id="8" name="Text Placeholder 7"/>
          <p:cNvSpPr>
            <a:spLocks noGrp="1"/>
          </p:cNvSpPr>
          <p:nvPr>
            <p:ph type="body" sz="quarter" idx="13"/>
          </p:nvPr>
        </p:nvSpPr>
        <p:spPr/>
        <p:txBody>
          <a:bodyPr/>
          <a:lstStyle/>
          <a:p>
            <a:r>
              <a:rPr lang="en-US" dirty="0" err="1" smtClean="0"/>
              <a:t>Desi</a:t>
            </a:r>
            <a:r>
              <a:rPr lang="en-US" dirty="0" smtClean="0"/>
              <a:t> Banks</a:t>
            </a:r>
            <a:endParaRPr lang="en-US" dirty="0"/>
          </a:p>
        </p:txBody>
      </p:sp>
      <p:pic>
        <p:nvPicPr>
          <p:cNvPr id="10" name="Picture 9"/>
          <p:cNvPicPr>
            <a:picLocks noChangeAspect="1"/>
          </p:cNvPicPr>
          <p:nvPr/>
        </p:nvPicPr>
        <p:blipFill>
          <a:blip r:embed="rId2"/>
          <a:stretch>
            <a:fillRect/>
          </a:stretch>
        </p:blipFill>
        <p:spPr>
          <a:xfrm>
            <a:off x="635129" y="66957"/>
            <a:ext cx="6030400" cy="6607220"/>
          </a:xfrm>
          <a:prstGeom prst="rect">
            <a:avLst/>
          </a:prstGeom>
        </p:spPr>
      </p:pic>
      <p:sp>
        <p:nvSpPr>
          <p:cNvPr id="11" name="Title 1"/>
          <p:cNvSpPr txBox="1">
            <a:spLocks/>
          </p:cNvSpPr>
          <p:nvPr/>
        </p:nvSpPr>
        <p:spPr>
          <a:xfrm>
            <a:off x="2000130" y="2649902"/>
            <a:ext cx="6474568" cy="2845925"/>
          </a:xfrm>
          <a:prstGeom prst="leftArrowCallout">
            <a:avLst>
              <a:gd name="adj1" fmla="val 25000"/>
              <a:gd name="adj2" fmla="val 25000"/>
              <a:gd name="adj3" fmla="val 25000"/>
              <a:gd name="adj4" fmla="val 90209"/>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a:pPr>
            <a:r>
              <a:rPr lang="en-US" sz="3600" dirty="0">
                <a:solidFill>
                  <a:schemeClr val="bg1"/>
                </a:solidFill>
                <a:latin typeface="Franklin Gothic Medium Cond" panose="020B0606030402020204" pitchFamily="34" charset="0"/>
              </a:rPr>
              <a:t>Bank of India (‘06)</a:t>
            </a:r>
          </a:p>
          <a:p>
            <a:pPr marL="742950" indent="-742950">
              <a:buFont typeface="+mj-lt"/>
              <a:buAutoNum type="arabicPeriod"/>
            </a:pPr>
            <a:r>
              <a:rPr lang="en-US" sz="3600" dirty="0">
                <a:solidFill>
                  <a:schemeClr val="bg1"/>
                </a:solidFill>
                <a:latin typeface="Franklin Gothic Medium Cond" panose="020B0606030402020204" pitchFamily="34" charset="0"/>
              </a:rPr>
              <a:t>Central Bank of India (‘11)</a:t>
            </a:r>
          </a:p>
          <a:p>
            <a:pPr marL="742950" indent="-742950">
              <a:buFont typeface="+mj-lt"/>
              <a:buAutoNum type="arabicPeriod"/>
            </a:pPr>
            <a:r>
              <a:rPr lang="en-US" sz="3600" dirty="0">
                <a:solidFill>
                  <a:schemeClr val="bg1"/>
                </a:solidFill>
                <a:latin typeface="Franklin Gothic Medium Cond" panose="020B0606030402020204" pitchFamily="34" charset="0"/>
              </a:rPr>
              <a:t>Union Bank (‘19)</a:t>
            </a:r>
          </a:p>
          <a:p>
            <a:pPr marL="742950" indent="-742950">
              <a:buFont typeface="+mj-lt"/>
              <a:buAutoNum type="arabicPeriod"/>
            </a:pPr>
            <a:r>
              <a:rPr lang="en-US" sz="3600" dirty="0">
                <a:solidFill>
                  <a:schemeClr val="bg1"/>
                </a:solidFill>
                <a:latin typeface="Franklin Gothic Medium Cond" panose="020B0606030402020204" pitchFamily="34" charset="0"/>
              </a:rPr>
              <a:t>Bank of </a:t>
            </a:r>
            <a:r>
              <a:rPr lang="en-US" sz="3600" dirty="0" smtClean="0">
                <a:solidFill>
                  <a:schemeClr val="bg1"/>
                </a:solidFill>
                <a:latin typeface="Franklin Gothic Medium Cond" panose="020B0606030402020204" pitchFamily="34" charset="0"/>
              </a:rPr>
              <a:t>Maharashtra </a:t>
            </a:r>
            <a:r>
              <a:rPr lang="en-US" sz="3600" dirty="0">
                <a:solidFill>
                  <a:schemeClr val="bg1"/>
                </a:solidFill>
                <a:latin typeface="Franklin Gothic Medium Cond" panose="020B0606030402020204" pitchFamily="34" charset="0"/>
              </a:rPr>
              <a:t>(‘35)</a:t>
            </a:r>
          </a:p>
          <a:p>
            <a:pPr marL="742950" indent="-742950">
              <a:buFont typeface="+mj-lt"/>
              <a:buAutoNum type="arabicPeriod"/>
            </a:pPr>
            <a:r>
              <a:rPr lang="en-US" sz="3600" dirty="0">
                <a:solidFill>
                  <a:schemeClr val="bg1"/>
                </a:solidFill>
                <a:latin typeface="Franklin Gothic Medium Cond" panose="020B0606030402020204" pitchFamily="34" charset="0"/>
              </a:rPr>
              <a:t>Dena Bank (‘38</a:t>
            </a:r>
            <a:r>
              <a:rPr lang="en-US" sz="3600" dirty="0" smtClean="0">
                <a:solidFill>
                  <a:schemeClr val="bg1"/>
                </a:solidFill>
                <a:latin typeface="Franklin Gothic Medium Cond" panose="020B0606030402020204" pitchFamily="34" charset="0"/>
              </a:rPr>
              <a:t>)</a:t>
            </a:r>
            <a:endParaRPr lang="en-US" sz="3600" dirty="0">
              <a:solidFill>
                <a:schemeClr val="bg1"/>
              </a:solidFill>
              <a:latin typeface="Franklin Gothic Medium Cond" panose="020B0606030402020204" pitchFamily="34" charset="0"/>
            </a:endParaRPr>
          </a:p>
        </p:txBody>
      </p:sp>
      <p:pic>
        <p:nvPicPr>
          <p:cNvPr id="3" name="Content Placeholder 2"/>
          <p:cNvPicPr>
            <a:picLocks noGrp="1" noChangeAspect="1"/>
          </p:cNvPicPr>
          <p:nvPr>
            <p:ph sz="quarter" idx="14"/>
          </p:nvPr>
        </p:nvPicPr>
        <p:blipFill>
          <a:blip r:embed="rId3"/>
          <a:stretch>
            <a:fillRect/>
          </a:stretch>
        </p:blipFill>
        <p:spPr>
          <a:xfrm>
            <a:off x="9027509" y="2216477"/>
            <a:ext cx="2797851" cy="4457700"/>
          </a:xfrm>
          <a:prstGeom prst="rect">
            <a:avLst/>
          </a:prstGeom>
        </p:spPr>
      </p:pic>
    </p:spTree>
    <p:extLst>
      <p:ext uri="{BB962C8B-B14F-4D97-AF65-F5344CB8AC3E}">
        <p14:creationId xmlns:p14="http://schemas.microsoft.com/office/powerpoint/2010/main" val="82495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solidFill>
                  <a:srgbClr val="FFFF00"/>
                </a:solidFill>
              </a:rPr>
              <a:t>Banking sector evolution, Bank licenses</a:t>
            </a:r>
          </a:p>
          <a:p>
            <a:r>
              <a:rPr lang="en-US" dirty="0" smtClean="0">
                <a:solidFill>
                  <a:srgbClr val="FFFF00"/>
                </a:solidFill>
              </a:rPr>
              <a:t>Financial inclusion: meaning and importance</a:t>
            </a:r>
          </a:p>
          <a:p>
            <a:r>
              <a:rPr lang="en-US" dirty="0" smtClean="0">
                <a:solidFill>
                  <a:srgbClr val="FFFF00"/>
                </a:solidFill>
              </a:rPr>
              <a:t>Jan </a:t>
            </a:r>
            <a:r>
              <a:rPr lang="en-US" dirty="0" err="1" smtClean="0">
                <a:solidFill>
                  <a:srgbClr val="FFFF00"/>
                </a:solidFill>
              </a:rPr>
              <a:t>Dhan</a:t>
            </a:r>
            <a:r>
              <a:rPr lang="en-US" dirty="0" smtClean="0">
                <a:solidFill>
                  <a:srgbClr val="FFFF00"/>
                </a:solidFill>
              </a:rPr>
              <a:t> Yojana</a:t>
            </a:r>
          </a:p>
          <a:p>
            <a:r>
              <a:rPr lang="en-US" dirty="0" smtClean="0">
                <a:solidFill>
                  <a:srgbClr val="FFFF00"/>
                </a:solidFill>
              </a:rPr>
              <a:t>Rupay card</a:t>
            </a:r>
          </a:p>
          <a:p>
            <a:r>
              <a:rPr lang="en-US" dirty="0" smtClean="0"/>
              <a:t>Small banks, Payment banks</a:t>
            </a:r>
          </a:p>
          <a:p>
            <a:r>
              <a:rPr lang="en-US" dirty="0" smtClean="0"/>
              <a:t>Kisan Vikas Patra</a:t>
            </a:r>
          </a:p>
          <a:p>
            <a:endParaRPr lang="en-US" dirty="0" smtClean="0"/>
          </a:p>
          <a:p>
            <a:endParaRPr lang="en-US" dirty="0"/>
          </a:p>
        </p:txBody>
      </p:sp>
    </p:spTree>
    <p:extLst>
      <p:ext uri="{BB962C8B-B14F-4D97-AF65-F5344CB8AC3E}">
        <p14:creationId xmlns:p14="http://schemas.microsoft.com/office/powerpoint/2010/main" val="41478709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38601228"/>
              </p:ext>
            </p:extLst>
          </p:nvPr>
        </p:nvGraphicFramePr>
        <p:xfrm>
          <a:off x="293440" y="361890"/>
          <a:ext cx="7532016" cy="6212341"/>
        </p:xfrm>
        <a:graphic>
          <a:graphicData uri="http://schemas.openxmlformats.org/drawingml/2006/table">
            <a:tbl>
              <a:tblPr firstRow="1" firstCol="1" bandRow="1">
                <a:tableStyleId>{5C22544A-7EE6-4342-B048-85BDC9FD1C3A}</a:tableStyleId>
              </a:tblPr>
              <a:tblGrid>
                <a:gridCol w="3766008"/>
                <a:gridCol w="3766008"/>
              </a:tblGrid>
              <a:tr h="422888">
                <a:tc>
                  <a:txBody>
                    <a:bodyPr/>
                    <a:lstStyle/>
                    <a:p>
                      <a:pPr marL="0" marR="0">
                        <a:lnSpc>
                          <a:spcPct val="107000"/>
                        </a:lnSpc>
                        <a:spcBef>
                          <a:spcPts val="0"/>
                        </a:spcBef>
                        <a:spcAft>
                          <a:spcPts val="0"/>
                        </a:spcAft>
                      </a:pPr>
                      <a:r>
                        <a:rPr lang="en-US" sz="3600" dirty="0" smtClean="0">
                          <a:latin typeface="Franklin Gothic Demi Cond" panose="020B0706030402020204" pitchFamily="34" charset="0"/>
                        </a:rPr>
                        <a:t>NACHIKET 6 points</a:t>
                      </a:r>
                      <a:endParaRPr lang="en-US" sz="3600" dirty="0">
                        <a:latin typeface="Franklin Gothic Demi Cond" panose="020B0706030402020204" pitchFamily="34" charset="0"/>
                      </a:endParaRPr>
                    </a:p>
                  </a:txBody>
                  <a:tcPr marL="66889" marR="66889" marT="0" marB="0">
                    <a:solidFill>
                      <a:schemeClr val="tx1">
                        <a:lumMod val="85000"/>
                        <a:lumOff val="15000"/>
                      </a:schemeClr>
                    </a:solidFill>
                  </a:tcPr>
                </a:tc>
                <a:tc>
                  <a:txBody>
                    <a:bodyPr/>
                    <a:lstStyle/>
                    <a:p>
                      <a:pPr marL="0" marR="0">
                        <a:lnSpc>
                          <a:spcPct val="107000"/>
                        </a:lnSpc>
                        <a:spcBef>
                          <a:spcPts val="0"/>
                        </a:spcBef>
                        <a:spcAft>
                          <a:spcPts val="0"/>
                        </a:spcAft>
                      </a:pPr>
                      <a:r>
                        <a:rPr lang="en-US" sz="2800" dirty="0">
                          <a:latin typeface="Franklin Gothic Demi Cond" panose="020B0706030402020204" pitchFamily="34" charset="0"/>
                        </a:rPr>
                        <a:t>Vision </a:t>
                      </a:r>
                      <a:r>
                        <a:rPr lang="en-US" sz="2800" dirty="0" smtClean="0">
                          <a:latin typeface="Franklin Gothic Demi Cond" panose="020B0706030402020204" pitchFamily="34" charset="0"/>
                        </a:rPr>
                        <a:t>Statement</a:t>
                      </a:r>
                      <a:endParaRPr lang="en-US" sz="2800" dirty="0">
                        <a:latin typeface="Franklin Gothic Demi Cond" panose="020B0706030402020204" pitchFamily="34" charset="0"/>
                      </a:endParaRPr>
                    </a:p>
                  </a:txBody>
                  <a:tcPr marL="66889" marR="66889" marT="0" marB="0"/>
                </a:tc>
              </a:tr>
              <a:tr h="1268665">
                <a:tc>
                  <a:txBody>
                    <a:bodyPr/>
                    <a:lstStyle/>
                    <a:p>
                      <a:pPr marL="0" marR="0" lvl="0" indent="0" algn="ctr">
                        <a:lnSpc>
                          <a:spcPct val="107000"/>
                        </a:lnSpc>
                        <a:spcBef>
                          <a:spcPts val="0"/>
                        </a:spcBef>
                        <a:spcAft>
                          <a:spcPts val="0"/>
                        </a:spcAft>
                        <a:buSzPts val="1000"/>
                        <a:buFont typeface="+mj-lt"/>
                        <a:buNone/>
                        <a:tabLst>
                          <a:tab pos="228600" algn="l"/>
                        </a:tabLst>
                      </a:pPr>
                      <a:r>
                        <a:rPr lang="en-US" sz="3600" dirty="0">
                          <a:solidFill>
                            <a:schemeClr val="bg1"/>
                          </a:solidFill>
                          <a:latin typeface="Franklin Gothic Demi Cond" panose="020B0706030402020204" pitchFamily="34" charset="0"/>
                        </a:rPr>
                        <a:t>Bank account</a:t>
                      </a:r>
                    </a:p>
                  </a:txBody>
                  <a:tcPr marL="66889" marR="66889" marT="0" marB="0" anchor="ctr">
                    <a:solidFill>
                      <a:schemeClr val="tx1">
                        <a:lumMod val="85000"/>
                        <a:lumOff val="15000"/>
                      </a:schemeClr>
                    </a:solidFill>
                  </a:tcPr>
                </a:tc>
                <a:tc>
                  <a:txBody>
                    <a:bodyPr/>
                    <a:lstStyle/>
                    <a:p>
                      <a:pPr marL="0" marR="0" lvl="0" indent="0">
                        <a:lnSpc>
                          <a:spcPct val="107000"/>
                        </a:lnSpc>
                        <a:spcBef>
                          <a:spcPts val="0"/>
                        </a:spcBef>
                        <a:spcAft>
                          <a:spcPts val="0"/>
                        </a:spcAft>
                        <a:buSzPts val="1000"/>
                        <a:buFont typeface="+mj-lt"/>
                        <a:buNone/>
                        <a:tabLst>
                          <a:tab pos="228600" algn="l"/>
                        </a:tabLst>
                      </a:pPr>
                      <a:r>
                        <a:rPr lang="en-US" sz="2800" dirty="0">
                          <a:latin typeface="Franklin Gothic Demi Cond" panose="020B0706030402020204" pitchFamily="34" charset="0"/>
                        </a:rPr>
                        <a:t>A </a:t>
                      </a:r>
                      <a:r>
                        <a:rPr lang="en-US" sz="2800" dirty="0" smtClean="0">
                          <a:latin typeface="Franklin Gothic Demi Cond" panose="020B0706030402020204" pitchFamily="34" charset="0"/>
                        </a:rPr>
                        <a:t>UEBA by </a:t>
                      </a:r>
                      <a:r>
                        <a:rPr lang="en-US" sz="2800" dirty="0">
                          <a:latin typeface="Franklin Gothic Demi Cond" panose="020B0706030402020204" pitchFamily="34" charset="0"/>
                        </a:rPr>
                        <a:t>1/1/2016</a:t>
                      </a:r>
                    </a:p>
                  </a:txBody>
                  <a:tcPr marL="66889" marR="66889" marT="0" marB="0"/>
                </a:tc>
              </a:tr>
              <a:tr h="1268665">
                <a:tc>
                  <a:txBody>
                    <a:bodyPr/>
                    <a:lstStyle/>
                    <a:p>
                      <a:pPr marL="0" marR="0" lvl="0" indent="0" algn="ctr">
                        <a:lnSpc>
                          <a:spcPct val="107000"/>
                        </a:lnSpc>
                        <a:spcBef>
                          <a:spcPts val="0"/>
                        </a:spcBef>
                        <a:spcAft>
                          <a:spcPts val="0"/>
                        </a:spcAft>
                        <a:buSzPts val="1000"/>
                        <a:buFont typeface="+mj-lt"/>
                        <a:buNone/>
                        <a:tabLst>
                          <a:tab pos="228600" algn="l"/>
                        </a:tabLst>
                      </a:pPr>
                      <a:r>
                        <a:rPr lang="en-US" sz="3600" dirty="0">
                          <a:solidFill>
                            <a:schemeClr val="bg1"/>
                          </a:solidFill>
                          <a:latin typeface="Franklin Gothic Demi Cond" panose="020B0706030402020204" pitchFamily="34" charset="0"/>
                        </a:rPr>
                        <a:t>Access to bank</a:t>
                      </a:r>
                    </a:p>
                  </a:txBody>
                  <a:tcPr marL="66889" marR="66889" marT="0" marB="0" anchor="ctr">
                    <a:solidFill>
                      <a:schemeClr val="tx1">
                        <a:lumMod val="85000"/>
                        <a:lumOff val="15000"/>
                      </a:schemeClr>
                    </a:solidFill>
                  </a:tcPr>
                </a:tc>
                <a:tc>
                  <a:txBody>
                    <a:bodyPr/>
                    <a:lstStyle/>
                    <a:p>
                      <a:pPr marL="0" marR="0" lvl="0" indent="0">
                        <a:lnSpc>
                          <a:spcPct val="107000"/>
                        </a:lnSpc>
                        <a:spcBef>
                          <a:spcPts val="0"/>
                        </a:spcBef>
                        <a:spcAft>
                          <a:spcPts val="0"/>
                        </a:spcAft>
                        <a:buSzPts val="1000"/>
                        <a:buFont typeface="+mj-lt"/>
                        <a:buNone/>
                        <a:tabLst>
                          <a:tab pos="228600" algn="l"/>
                        </a:tabLst>
                      </a:pPr>
                      <a:r>
                        <a:rPr lang="en-US" sz="2800" dirty="0" smtClean="0">
                          <a:latin typeface="Franklin Gothic Demi Cond" panose="020B0706030402020204" pitchFamily="34" charset="0"/>
                        </a:rPr>
                        <a:t>15 minutes walking distance (400)</a:t>
                      </a:r>
                    </a:p>
                    <a:p>
                      <a:pPr marL="0" marR="0" lvl="0" indent="0">
                        <a:lnSpc>
                          <a:spcPct val="107000"/>
                        </a:lnSpc>
                        <a:spcBef>
                          <a:spcPts val="0"/>
                        </a:spcBef>
                        <a:spcAft>
                          <a:spcPts val="0"/>
                        </a:spcAft>
                        <a:buSzPts val="1000"/>
                        <a:buFont typeface="+mj-lt"/>
                        <a:buNone/>
                        <a:tabLst>
                          <a:tab pos="228600" algn="l"/>
                        </a:tabLst>
                      </a:pPr>
                      <a:r>
                        <a:rPr lang="en-US" sz="2800" dirty="0" smtClean="0">
                          <a:latin typeface="Franklin Gothic Demi Cond" panose="020B0706030402020204" pitchFamily="34" charset="0"/>
                        </a:rPr>
                        <a:t>Payment Banks</a:t>
                      </a:r>
                      <a:endParaRPr lang="en-US" sz="2800" dirty="0">
                        <a:latin typeface="Franklin Gothic Demi Cond" panose="020B0706030402020204" pitchFamily="34" charset="0"/>
                      </a:endParaRPr>
                    </a:p>
                  </a:txBody>
                  <a:tcPr marL="66889" marR="66889" marT="0" marB="0"/>
                </a:tc>
              </a:tr>
              <a:tr h="422888">
                <a:tc>
                  <a:txBody>
                    <a:bodyPr/>
                    <a:lstStyle/>
                    <a:p>
                      <a:pPr marL="0" marR="0" lvl="0" indent="0" algn="ctr">
                        <a:lnSpc>
                          <a:spcPct val="107000"/>
                        </a:lnSpc>
                        <a:spcBef>
                          <a:spcPts val="0"/>
                        </a:spcBef>
                        <a:spcAft>
                          <a:spcPts val="0"/>
                        </a:spcAft>
                        <a:buSzPts val="1000"/>
                        <a:buFont typeface="+mj-lt"/>
                        <a:buNone/>
                        <a:tabLst>
                          <a:tab pos="228600" algn="l"/>
                        </a:tabLst>
                      </a:pPr>
                      <a:r>
                        <a:rPr lang="en-US" sz="3600" dirty="0">
                          <a:solidFill>
                            <a:schemeClr val="bg1"/>
                          </a:solidFill>
                          <a:latin typeface="Franklin Gothic Demi Cond" panose="020B0706030402020204" pitchFamily="34" charset="0"/>
                        </a:rPr>
                        <a:t>Easy loans</a:t>
                      </a:r>
                    </a:p>
                  </a:txBody>
                  <a:tcPr marL="66889" marR="66889" marT="0" marB="0" anchor="ctr">
                    <a:solidFill>
                      <a:schemeClr val="tx1">
                        <a:lumMod val="85000"/>
                        <a:lumOff val="15000"/>
                      </a:schemeClr>
                    </a:solidFill>
                  </a:tcPr>
                </a:tc>
                <a:tc>
                  <a:txBody>
                    <a:bodyPr/>
                    <a:lstStyle/>
                    <a:p>
                      <a:pPr marL="0" marR="0" lvl="0" indent="0">
                        <a:lnSpc>
                          <a:spcPct val="107000"/>
                        </a:lnSpc>
                        <a:spcBef>
                          <a:spcPts val="0"/>
                        </a:spcBef>
                        <a:spcAft>
                          <a:spcPts val="0"/>
                        </a:spcAft>
                        <a:buSzPts val="1000"/>
                        <a:buFont typeface="+mj-lt"/>
                        <a:buNone/>
                        <a:tabLst>
                          <a:tab pos="228600" algn="l"/>
                        </a:tabLst>
                      </a:pPr>
                      <a:r>
                        <a:rPr lang="en-US" sz="2800" dirty="0" smtClean="0">
                          <a:latin typeface="Franklin Gothic Demi Cond" panose="020B0706030402020204" pitchFamily="34" charset="0"/>
                        </a:rPr>
                        <a:t>PSL 50%</a:t>
                      </a:r>
                      <a:endParaRPr lang="en-US" sz="2800" dirty="0">
                        <a:latin typeface="Franklin Gothic Demi Cond" panose="020B0706030402020204" pitchFamily="34" charset="0"/>
                      </a:endParaRPr>
                    </a:p>
                  </a:txBody>
                  <a:tcPr marL="66889" marR="66889" marT="0" marB="0"/>
                </a:tc>
              </a:tr>
              <a:tr h="428216">
                <a:tc>
                  <a:txBody>
                    <a:bodyPr/>
                    <a:lstStyle/>
                    <a:p>
                      <a:pPr marL="0" marR="0" lvl="0" indent="0" algn="ctr">
                        <a:lnSpc>
                          <a:spcPct val="107000"/>
                        </a:lnSpc>
                        <a:spcBef>
                          <a:spcPts val="0"/>
                        </a:spcBef>
                        <a:spcAft>
                          <a:spcPts val="0"/>
                        </a:spcAft>
                        <a:buSzPts val="1000"/>
                        <a:buFont typeface="+mj-lt"/>
                        <a:buNone/>
                        <a:tabLst>
                          <a:tab pos="228600" algn="l"/>
                        </a:tabLst>
                      </a:pPr>
                      <a:r>
                        <a:rPr lang="en-US" sz="3600" dirty="0">
                          <a:solidFill>
                            <a:schemeClr val="bg1"/>
                          </a:solidFill>
                          <a:latin typeface="Franklin Gothic Demi Cond" panose="020B0706030402020204" pitchFamily="34" charset="0"/>
                        </a:rPr>
                        <a:t>investment</a:t>
                      </a:r>
                    </a:p>
                  </a:txBody>
                  <a:tcPr marL="66889" marR="66889" marT="0" marB="0" anchor="ctr">
                    <a:solidFill>
                      <a:schemeClr val="tx1">
                        <a:lumMod val="85000"/>
                        <a:lumOff val="15000"/>
                      </a:schemeClr>
                    </a:solidFill>
                  </a:tcPr>
                </a:tc>
                <a:tc rowSpan="2">
                  <a:txBody>
                    <a:bodyPr/>
                    <a:lstStyle/>
                    <a:p>
                      <a:pPr marL="0" marR="0" lvl="0" indent="0" algn="l" defTabSz="914400" rtl="0" eaLnBrk="1" fontAlgn="auto" latinLnBrk="0" hangingPunct="1">
                        <a:lnSpc>
                          <a:spcPct val="107000"/>
                        </a:lnSpc>
                        <a:spcBef>
                          <a:spcPts val="0"/>
                        </a:spcBef>
                        <a:spcAft>
                          <a:spcPts val="0"/>
                        </a:spcAft>
                        <a:buClrTx/>
                        <a:buSzPts val="1000"/>
                        <a:buFont typeface="+mj-lt"/>
                        <a:buNone/>
                        <a:tabLst>
                          <a:tab pos="228600" algn="l"/>
                        </a:tabLst>
                        <a:defRPr/>
                      </a:pPr>
                      <a:r>
                        <a:rPr lang="en-US" sz="2800" dirty="0" smtClean="0">
                          <a:latin typeface="Franklin Gothic Demi Cond" panose="020B0706030402020204" pitchFamily="34" charset="0"/>
                        </a:rPr>
                        <a:t>Wholesale</a:t>
                      </a:r>
                      <a:r>
                        <a:rPr lang="en-US" sz="2800" baseline="0" dirty="0" smtClean="0">
                          <a:latin typeface="Franklin Gothic Demi Cond" panose="020B0706030402020204" pitchFamily="34" charset="0"/>
                        </a:rPr>
                        <a:t> Banks</a:t>
                      </a:r>
                      <a:endParaRPr lang="en-US" sz="2800" dirty="0" smtClean="0">
                        <a:latin typeface="Franklin Gothic Demi Cond" panose="020B0706030402020204" pitchFamily="34" charset="0"/>
                      </a:endParaRPr>
                    </a:p>
                    <a:p>
                      <a:pPr marL="0" marR="0" lvl="0" indent="0">
                        <a:lnSpc>
                          <a:spcPct val="107000"/>
                        </a:lnSpc>
                        <a:spcBef>
                          <a:spcPts val="0"/>
                        </a:spcBef>
                        <a:spcAft>
                          <a:spcPts val="0"/>
                        </a:spcAft>
                        <a:buSzPts val="1000"/>
                        <a:buFont typeface="+mj-lt"/>
                        <a:buNone/>
                        <a:tabLst>
                          <a:tab pos="228600" algn="l"/>
                        </a:tabLst>
                      </a:pPr>
                      <a:r>
                        <a:rPr lang="en-US" sz="2800" dirty="0" smtClean="0">
                          <a:latin typeface="Franklin Gothic Demi Cond" panose="020B0706030402020204" pitchFamily="34" charset="0"/>
                        </a:rPr>
                        <a:t>1/1/16</a:t>
                      </a:r>
                    </a:p>
                    <a:p>
                      <a:pPr marL="0" marR="0" lvl="0" indent="0">
                        <a:lnSpc>
                          <a:spcPct val="107000"/>
                        </a:lnSpc>
                        <a:spcBef>
                          <a:spcPts val="0"/>
                        </a:spcBef>
                        <a:spcAft>
                          <a:spcPts val="0"/>
                        </a:spcAft>
                        <a:buSzPts val="1000"/>
                        <a:buFont typeface="+mj-lt"/>
                        <a:buNone/>
                        <a:tabLst>
                          <a:tab pos="228600" algn="l"/>
                        </a:tabLst>
                      </a:pPr>
                      <a:r>
                        <a:rPr lang="en-US" sz="2800" dirty="0" smtClean="0">
                          <a:latin typeface="Franklin Gothic Demi Cond" panose="020B0706030402020204" pitchFamily="34" charset="0"/>
                        </a:rPr>
                        <a:t>Broker model, Cross-KYC</a:t>
                      </a:r>
                    </a:p>
                  </a:txBody>
                  <a:tcPr marL="66889" marR="66889" marT="0" marB="0"/>
                </a:tc>
              </a:tr>
              <a:tr h="840449">
                <a:tc>
                  <a:txBody>
                    <a:bodyPr/>
                    <a:lstStyle/>
                    <a:p>
                      <a:pPr marL="0" marR="0" lvl="0" indent="0" algn="ctr">
                        <a:lnSpc>
                          <a:spcPct val="107000"/>
                        </a:lnSpc>
                        <a:spcBef>
                          <a:spcPts val="0"/>
                        </a:spcBef>
                        <a:spcAft>
                          <a:spcPts val="0"/>
                        </a:spcAft>
                        <a:buSzPts val="1000"/>
                        <a:buFont typeface="+mj-lt"/>
                        <a:buNone/>
                        <a:tabLst>
                          <a:tab pos="228600" algn="l"/>
                        </a:tabLst>
                      </a:pPr>
                      <a:r>
                        <a:rPr lang="en-US" sz="3600" dirty="0">
                          <a:solidFill>
                            <a:schemeClr val="bg1"/>
                          </a:solidFill>
                          <a:latin typeface="Franklin Gothic Demi Cond" panose="020B0706030402020204" pitchFamily="34" charset="0"/>
                        </a:rPr>
                        <a:t>insurance</a:t>
                      </a:r>
                    </a:p>
                  </a:txBody>
                  <a:tcPr marL="66889" marR="66889" marT="0" marB="0" anchor="ctr">
                    <a:solidFill>
                      <a:schemeClr val="tx1">
                        <a:lumMod val="85000"/>
                        <a:lumOff val="15000"/>
                      </a:schemeClr>
                    </a:solidFill>
                  </a:tcPr>
                </a:tc>
                <a:tc vMerge="1">
                  <a:txBody>
                    <a:bodyPr/>
                    <a:lstStyle/>
                    <a:p>
                      <a:pPr marL="342900" marR="0" lvl="0" indent="-342900">
                        <a:lnSpc>
                          <a:spcPct val="107000"/>
                        </a:lnSpc>
                        <a:spcBef>
                          <a:spcPts val="0"/>
                        </a:spcBef>
                        <a:spcAft>
                          <a:spcPts val="0"/>
                        </a:spcAft>
                        <a:buSzPts val="1000"/>
                        <a:buFont typeface="+mj-lt"/>
                        <a:buAutoNum type="arabicPeriod"/>
                        <a:tabLst>
                          <a:tab pos="228600" algn="l"/>
                        </a:tabLst>
                      </a:pPr>
                      <a:endParaRPr lang="en-US" dirty="0"/>
                    </a:p>
                  </a:txBody>
                  <a:tcPr marL="66889" marR="66889" marT="0" marB="0"/>
                </a:tc>
              </a:tr>
              <a:tr h="972358">
                <a:tc>
                  <a:txBody>
                    <a:bodyPr/>
                    <a:lstStyle/>
                    <a:p>
                      <a:pPr marL="0" marR="0" lvl="0" indent="0" algn="ctr">
                        <a:lnSpc>
                          <a:spcPct val="107000"/>
                        </a:lnSpc>
                        <a:spcBef>
                          <a:spcPts val="0"/>
                        </a:spcBef>
                        <a:spcAft>
                          <a:spcPts val="0"/>
                        </a:spcAft>
                        <a:buSzPts val="1000"/>
                        <a:buFont typeface="+mj-lt"/>
                        <a:buNone/>
                        <a:tabLst>
                          <a:tab pos="228600" algn="l"/>
                        </a:tabLst>
                      </a:pPr>
                      <a:r>
                        <a:rPr lang="en-US" sz="3600" dirty="0">
                          <a:solidFill>
                            <a:schemeClr val="bg1"/>
                          </a:solidFill>
                          <a:latin typeface="Franklin Gothic Demi Cond" panose="020B0706030402020204" pitchFamily="34" charset="0"/>
                        </a:rPr>
                        <a:t>consumer rights</a:t>
                      </a:r>
                    </a:p>
                  </a:txBody>
                  <a:tcPr marL="66889" marR="66889" marT="0" marB="0" anchor="ctr">
                    <a:solidFill>
                      <a:schemeClr val="tx1">
                        <a:lumMod val="85000"/>
                        <a:lumOff val="15000"/>
                      </a:schemeClr>
                    </a:solidFill>
                  </a:tcPr>
                </a:tc>
                <a:tc>
                  <a:txBody>
                    <a:bodyPr/>
                    <a:lstStyle/>
                    <a:p>
                      <a:pPr marL="0" marR="0" lvl="0" indent="0">
                        <a:lnSpc>
                          <a:spcPct val="107000"/>
                        </a:lnSpc>
                        <a:spcBef>
                          <a:spcPts val="0"/>
                        </a:spcBef>
                        <a:spcAft>
                          <a:spcPts val="0"/>
                        </a:spcAft>
                        <a:buSzPts val="1000"/>
                        <a:buFont typeface="+mj-lt"/>
                        <a:buNone/>
                        <a:tabLst>
                          <a:tab pos="228600" algn="l"/>
                        </a:tabLst>
                      </a:pPr>
                      <a:r>
                        <a:rPr lang="en-US" sz="2800" dirty="0" smtClean="0">
                          <a:latin typeface="Franklin Gothic Demi Cond" panose="020B0706030402020204" pitchFamily="34" charset="0"/>
                        </a:rPr>
                        <a:t>(FRA)</a:t>
                      </a:r>
                      <a:endParaRPr lang="en-US" sz="2800" dirty="0">
                        <a:latin typeface="Franklin Gothic Demi Cond" panose="020B0706030402020204" pitchFamily="34" charset="0"/>
                      </a:endParaRPr>
                    </a:p>
                  </a:txBody>
                  <a:tcPr marL="66889" marR="66889" marT="0" marB="0"/>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444" y="987205"/>
            <a:ext cx="3429000" cy="4800600"/>
          </a:xfrm>
          <a:prstGeom prst="rect">
            <a:avLst/>
          </a:prstGeom>
        </p:spPr>
      </p:pic>
    </p:spTree>
    <p:extLst>
      <p:ext uri="{BB962C8B-B14F-4D97-AF65-F5344CB8AC3E}">
        <p14:creationId xmlns:p14="http://schemas.microsoft.com/office/powerpoint/2010/main" val="7321060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Minimum Capital required 100 crores. (Regular bank license 500 Crore).</a:t>
            </a:r>
            <a:endParaRPr lang="en-US" dirty="0"/>
          </a:p>
          <a:p>
            <a:r>
              <a:rPr lang="en-US" dirty="0" smtClean="0"/>
              <a:t>FDI limits, voting rights similar to regular commercial bank like SBI, PNB, </a:t>
            </a:r>
            <a:r>
              <a:rPr lang="en-US" dirty="0" err="1" smtClean="0"/>
              <a:t>BoB</a:t>
            </a:r>
            <a:r>
              <a:rPr lang="en-US" dirty="0" smtClean="0"/>
              <a:t>, ICICI.</a:t>
            </a:r>
          </a:p>
          <a:p>
            <a:r>
              <a:rPr lang="en-US" dirty="0" smtClean="0"/>
              <a:t>Deadline to apply: </a:t>
            </a:r>
            <a:r>
              <a:rPr lang="en-US" strike="sngStrike" dirty="0" smtClean="0"/>
              <a:t>16</a:t>
            </a:r>
            <a:r>
              <a:rPr lang="en-US" strike="sngStrike" baseline="30000" dirty="0" smtClean="0"/>
              <a:t>th</a:t>
            </a:r>
            <a:r>
              <a:rPr lang="en-US" strike="sngStrike" dirty="0" smtClean="0"/>
              <a:t> January 2015</a:t>
            </a:r>
            <a:r>
              <a:rPr lang="en-US" dirty="0" smtClean="0"/>
              <a:t> </a:t>
            </a:r>
            <a:r>
              <a:rPr lang="en-US" dirty="0" smtClean="0">
                <a:solidFill>
                  <a:srgbClr val="FFFF00"/>
                </a:solidFill>
              </a:rPr>
              <a:t>2</a:t>
            </a:r>
            <a:r>
              <a:rPr lang="en-US" baseline="30000" dirty="0" smtClean="0">
                <a:solidFill>
                  <a:srgbClr val="FFFF00"/>
                </a:solidFill>
              </a:rPr>
              <a:t>nd</a:t>
            </a:r>
            <a:r>
              <a:rPr lang="en-US" dirty="0" smtClean="0">
                <a:solidFill>
                  <a:srgbClr val="FFFF00"/>
                </a:solidFill>
              </a:rPr>
              <a:t> February</a:t>
            </a:r>
            <a:r>
              <a:rPr lang="en-US" dirty="0" smtClean="0"/>
              <a:t> =&gt; External Committee screening</a:t>
            </a:r>
          </a:p>
          <a:p>
            <a:r>
              <a:rPr lang="en-US" dirty="0"/>
              <a:t>large industrial and business </a:t>
            </a:r>
            <a:r>
              <a:rPr lang="en-US" dirty="0" smtClean="0"/>
              <a:t>houses……X</a:t>
            </a:r>
          </a:p>
          <a:p>
            <a:endParaRPr lang="en-US" dirty="0" smtClean="0"/>
          </a:p>
          <a:p>
            <a:endParaRPr lang="en-US" dirty="0"/>
          </a:p>
        </p:txBody>
      </p:sp>
      <p:sp>
        <p:nvSpPr>
          <p:cNvPr id="3" name="Title 2"/>
          <p:cNvSpPr>
            <a:spLocks noGrp="1"/>
          </p:cNvSpPr>
          <p:nvPr>
            <p:ph type="title"/>
          </p:nvPr>
        </p:nvSpPr>
        <p:spPr/>
        <p:txBody>
          <a:bodyPr>
            <a:normAutofit fontScale="90000"/>
          </a:bodyPr>
          <a:lstStyle/>
          <a:p>
            <a:r>
              <a:rPr lang="en-US" dirty="0" smtClean="0"/>
              <a:t>Small banks and Payment banks</a:t>
            </a:r>
            <a:endParaRPr lang="en-US" dirty="0"/>
          </a:p>
        </p:txBody>
      </p:sp>
    </p:spTree>
    <p:extLst>
      <p:ext uri="{BB962C8B-B14F-4D97-AF65-F5344CB8AC3E}">
        <p14:creationId xmlns:p14="http://schemas.microsoft.com/office/powerpoint/2010/main" val="30040365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454885" y="2549843"/>
            <a:ext cx="1943100" cy="1943100"/>
          </a:xfrm>
        </p:spPr>
      </p:pic>
      <p:sp>
        <p:nvSpPr>
          <p:cNvPr id="2" name="Content Placeholder 1"/>
          <p:cNvSpPr>
            <a:spLocks noGrp="1"/>
          </p:cNvSpPr>
          <p:nvPr>
            <p:ph idx="1"/>
          </p:nvPr>
        </p:nvSpPr>
        <p:spPr/>
        <p:txBody>
          <a:bodyPr>
            <a:normAutofit/>
          </a:bodyPr>
          <a:lstStyle/>
          <a:p>
            <a:r>
              <a:rPr lang="en-US" dirty="0"/>
              <a:t>Deposit, loan, small area</a:t>
            </a:r>
          </a:p>
          <a:p>
            <a:r>
              <a:rPr lang="en-US" dirty="0"/>
              <a:t>Small farmers, MSME, unorganized sector</a:t>
            </a:r>
          </a:p>
          <a:p>
            <a:r>
              <a:rPr lang="en-US" dirty="0"/>
              <a:t>MFI, NBFC can convert</a:t>
            </a:r>
          </a:p>
          <a:p>
            <a:r>
              <a:rPr lang="en-US" dirty="0"/>
              <a:t>Even individual with 10 years experience in bank/cooperatives</a:t>
            </a:r>
          </a:p>
          <a:p>
            <a:r>
              <a:rPr lang="en-US" dirty="0"/>
              <a:t>25% rural branching</a:t>
            </a:r>
          </a:p>
          <a:p>
            <a:r>
              <a:rPr lang="en-US" dirty="0"/>
              <a:t>50% loans to </a:t>
            </a:r>
            <a:r>
              <a:rPr lang="en-US" dirty="0" smtClean="0"/>
              <a:t>MSME</a:t>
            </a:r>
            <a:endParaRPr lang="en-US" dirty="0"/>
          </a:p>
        </p:txBody>
      </p:sp>
      <p:sp>
        <p:nvSpPr>
          <p:cNvPr id="3" name="Title 2"/>
          <p:cNvSpPr>
            <a:spLocks noGrp="1"/>
          </p:cNvSpPr>
          <p:nvPr>
            <p:ph type="title"/>
          </p:nvPr>
        </p:nvSpPr>
        <p:spPr/>
        <p:txBody>
          <a:bodyPr>
            <a:normAutofit/>
          </a:bodyPr>
          <a:lstStyle/>
          <a:p>
            <a:r>
              <a:rPr lang="en-US" dirty="0" smtClean="0"/>
              <a:t>Small banks</a:t>
            </a:r>
            <a:endParaRPr lang="en-US" dirty="0"/>
          </a:p>
        </p:txBody>
      </p:sp>
      <p:sp>
        <p:nvSpPr>
          <p:cNvPr id="4" name="Text Placeholder 3"/>
          <p:cNvSpPr>
            <a:spLocks noGrp="1"/>
          </p:cNvSpPr>
          <p:nvPr>
            <p:ph type="body" sz="quarter" idx="13"/>
          </p:nvPr>
        </p:nvSpPr>
        <p:spPr/>
        <p:txBody>
          <a:bodyPr/>
          <a:lstStyle/>
          <a:p>
            <a:r>
              <a:rPr lang="en-US" dirty="0" smtClean="0"/>
              <a:t>differentiated</a:t>
            </a:r>
            <a:endParaRPr lang="en-US" dirty="0"/>
          </a:p>
        </p:txBody>
      </p:sp>
    </p:spTree>
    <p:extLst>
      <p:ext uri="{BB962C8B-B14F-4D97-AF65-F5344CB8AC3E}">
        <p14:creationId xmlns:p14="http://schemas.microsoft.com/office/powerpoint/2010/main" val="40017636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847775" y="3825241"/>
            <a:ext cx="4344225" cy="3032760"/>
          </a:xfrm>
        </p:spPr>
      </p:pic>
      <p:sp>
        <p:nvSpPr>
          <p:cNvPr id="7" name="Content Placeholder 6"/>
          <p:cNvSpPr>
            <a:spLocks noGrp="1"/>
          </p:cNvSpPr>
          <p:nvPr>
            <p:ph idx="1"/>
          </p:nvPr>
        </p:nvSpPr>
        <p:spPr/>
        <p:txBody>
          <a:bodyPr/>
          <a:lstStyle/>
          <a:p>
            <a:r>
              <a:rPr lang="en-US" dirty="0" smtClean="0"/>
              <a:t>Deadline extended to 2</a:t>
            </a:r>
            <a:r>
              <a:rPr lang="en-US" baseline="30000" dirty="0" smtClean="0"/>
              <a:t>nd</a:t>
            </a:r>
            <a:r>
              <a:rPr lang="en-US" dirty="0" smtClean="0"/>
              <a:t> Feb</a:t>
            </a:r>
          </a:p>
          <a:p>
            <a:r>
              <a:rPr lang="en-US" dirty="0" smtClean="0"/>
              <a:t>PSL 40% norm – comply in 3 years</a:t>
            </a:r>
          </a:p>
          <a:p>
            <a:r>
              <a:rPr lang="en-US" dirty="0" smtClean="0"/>
              <a:t>Cooperative bank can’t apply</a:t>
            </a:r>
          </a:p>
          <a:p>
            <a:r>
              <a:rPr lang="en-US" dirty="0" smtClean="0"/>
              <a:t>NRI can apply</a:t>
            </a:r>
          </a:p>
          <a:p>
            <a:r>
              <a:rPr lang="en-US" dirty="0" smtClean="0"/>
              <a:t>Cluster preference: North East</a:t>
            </a:r>
          </a:p>
          <a:p>
            <a:r>
              <a:rPr lang="en-US" dirty="0" smtClean="0"/>
              <a:t>Can’t setup subsidiaries</a:t>
            </a:r>
          </a:p>
          <a:p>
            <a:r>
              <a:rPr lang="en-US" dirty="0" smtClean="0"/>
              <a:t>can appoint BCA. But can’t become BCA of other bank</a:t>
            </a:r>
            <a:endParaRPr lang="en-US" dirty="0"/>
          </a:p>
        </p:txBody>
      </p:sp>
      <p:sp>
        <p:nvSpPr>
          <p:cNvPr id="6" name="Title 5"/>
          <p:cNvSpPr>
            <a:spLocks noGrp="1"/>
          </p:cNvSpPr>
          <p:nvPr>
            <p:ph type="title"/>
          </p:nvPr>
        </p:nvSpPr>
        <p:spPr/>
        <p:txBody>
          <a:bodyPr/>
          <a:lstStyle/>
          <a:p>
            <a:r>
              <a:rPr lang="en-US" dirty="0" smtClean="0"/>
              <a:t>Clarification</a:t>
            </a:r>
            <a:endParaRPr lang="en-US" dirty="0"/>
          </a:p>
        </p:txBody>
      </p:sp>
      <p:sp>
        <p:nvSpPr>
          <p:cNvPr id="8" name="Text Placeholder 7"/>
          <p:cNvSpPr>
            <a:spLocks noGrp="1"/>
          </p:cNvSpPr>
          <p:nvPr>
            <p:ph type="body" sz="quarter" idx="13"/>
          </p:nvPr>
        </p:nvSpPr>
        <p:spPr/>
        <p:txBody>
          <a:bodyPr/>
          <a:lstStyle/>
          <a:p>
            <a:r>
              <a:rPr lang="en-US" dirty="0" smtClean="0"/>
              <a:t>Small banks</a:t>
            </a:r>
            <a:endParaRPr lang="en-US" dirty="0"/>
          </a:p>
        </p:txBody>
      </p:sp>
    </p:spTree>
    <p:extLst>
      <p:ext uri="{BB962C8B-B14F-4D97-AF65-F5344CB8AC3E}">
        <p14:creationId xmlns:p14="http://schemas.microsoft.com/office/powerpoint/2010/main" val="15664233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6988" y="2402705"/>
            <a:ext cx="3054350" cy="2024015"/>
          </a:xfrm>
        </p:spPr>
      </p:pic>
      <p:sp>
        <p:nvSpPr>
          <p:cNvPr id="2" name="Content Placeholder 1"/>
          <p:cNvSpPr>
            <a:spLocks noGrp="1"/>
          </p:cNvSpPr>
          <p:nvPr>
            <p:ph idx="1"/>
          </p:nvPr>
        </p:nvSpPr>
        <p:spPr/>
        <p:txBody>
          <a:bodyPr>
            <a:normAutofit/>
          </a:bodyPr>
          <a:lstStyle/>
          <a:p>
            <a:r>
              <a:rPr lang="en-US" dirty="0"/>
              <a:t>Only CASA, Net banking, prepaid cards</a:t>
            </a:r>
          </a:p>
          <a:p>
            <a:r>
              <a:rPr lang="en-US" dirty="0"/>
              <a:t>FD/ Loan….X=&gt; </a:t>
            </a:r>
            <a:r>
              <a:rPr lang="en-US" dirty="0" err="1"/>
              <a:t>G.Sec</a:t>
            </a:r>
            <a:endParaRPr lang="en-US" dirty="0"/>
          </a:p>
          <a:p>
            <a:r>
              <a:rPr lang="en-US" dirty="0"/>
              <a:t>Payment, remittance for </a:t>
            </a:r>
            <a:r>
              <a:rPr lang="en-US" dirty="0" err="1"/>
              <a:t>poors</a:t>
            </a:r>
            <a:r>
              <a:rPr lang="en-US" dirty="0"/>
              <a:t>, migrants, unorganized</a:t>
            </a:r>
          </a:p>
          <a:p>
            <a:r>
              <a:rPr lang="en-US" dirty="0"/>
              <a:t>Max balance </a:t>
            </a:r>
            <a:r>
              <a:rPr lang="en-US" dirty="0" smtClean="0"/>
              <a:t>Rs.1lakh/customer</a:t>
            </a:r>
          </a:p>
          <a:p>
            <a:r>
              <a:rPr lang="en-US" dirty="0"/>
              <a:t>http://mrunal.org/2014/12/banking-rrb-amendment-bill-regional-rural-banks.html</a:t>
            </a:r>
          </a:p>
        </p:txBody>
      </p:sp>
      <p:sp>
        <p:nvSpPr>
          <p:cNvPr id="3" name="Title 2"/>
          <p:cNvSpPr>
            <a:spLocks noGrp="1"/>
          </p:cNvSpPr>
          <p:nvPr>
            <p:ph type="title"/>
          </p:nvPr>
        </p:nvSpPr>
        <p:spPr/>
        <p:txBody>
          <a:bodyPr>
            <a:normAutofit/>
          </a:bodyPr>
          <a:lstStyle/>
          <a:p>
            <a:r>
              <a:rPr lang="en-US" dirty="0" smtClean="0"/>
              <a:t>Payment</a:t>
            </a:r>
            <a:br>
              <a:rPr lang="en-US" dirty="0" smtClean="0"/>
            </a:br>
            <a:r>
              <a:rPr lang="en-US" dirty="0" smtClean="0"/>
              <a:t>Banks</a:t>
            </a:r>
            <a:endParaRPr lang="en-US" dirty="0"/>
          </a:p>
        </p:txBody>
      </p:sp>
      <p:sp>
        <p:nvSpPr>
          <p:cNvPr id="4" name="Text Placeholder 3"/>
          <p:cNvSpPr>
            <a:spLocks noGrp="1"/>
          </p:cNvSpPr>
          <p:nvPr>
            <p:ph type="body" sz="quarter" idx="13"/>
          </p:nvPr>
        </p:nvSpPr>
        <p:spPr/>
        <p:txBody>
          <a:bodyPr/>
          <a:lstStyle/>
          <a:p>
            <a:r>
              <a:rPr lang="en-US" dirty="0" smtClean="0"/>
              <a:t>differentiated</a:t>
            </a:r>
            <a:endParaRPr lang="en-US" dirty="0"/>
          </a:p>
        </p:txBody>
      </p:sp>
    </p:spTree>
    <p:extLst>
      <p:ext uri="{BB962C8B-B14F-4D97-AF65-F5344CB8AC3E}">
        <p14:creationId xmlns:p14="http://schemas.microsoft.com/office/powerpoint/2010/main" val="40128428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42950" indent="-742950">
              <a:buFont typeface="+mj-lt"/>
              <a:buAutoNum type="arabicPeriod"/>
            </a:pPr>
            <a:r>
              <a:rPr lang="en-US" dirty="0" smtClean="0">
                <a:solidFill>
                  <a:schemeClr val="accent4">
                    <a:lumMod val="60000"/>
                    <a:lumOff val="40000"/>
                  </a:schemeClr>
                </a:solidFill>
              </a:rPr>
              <a:t>Post office deposits (1873)</a:t>
            </a:r>
          </a:p>
          <a:p>
            <a:pPr marL="742950" indent="-742950">
              <a:buFont typeface="+mj-lt"/>
              <a:buAutoNum type="arabicPeriod"/>
            </a:pPr>
            <a:r>
              <a:rPr lang="en-US" dirty="0" smtClean="0">
                <a:solidFill>
                  <a:schemeClr val="accent4">
                    <a:lumMod val="60000"/>
                    <a:lumOff val="40000"/>
                  </a:schemeClr>
                </a:solidFill>
              </a:rPr>
              <a:t>Savings certificates (1959)</a:t>
            </a:r>
          </a:p>
          <a:p>
            <a:pPr marL="1200150" lvl="1" indent="-742950">
              <a:buFont typeface="+mj-lt"/>
              <a:buAutoNum type="arabicPeriod"/>
            </a:pPr>
            <a:r>
              <a:rPr lang="en-US" dirty="0" smtClean="0"/>
              <a:t>National Small Savings Cert (NSC)</a:t>
            </a:r>
          </a:p>
          <a:p>
            <a:pPr marL="1200150" lvl="1" indent="-742950">
              <a:buFont typeface="+mj-lt"/>
              <a:buAutoNum type="arabicPeriod"/>
            </a:pPr>
            <a:r>
              <a:rPr lang="en-US" dirty="0" smtClean="0"/>
              <a:t>KVP (minimum Rs.100. New Rs.1000)</a:t>
            </a:r>
          </a:p>
          <a:p>
            <a:pPr marL="1200150" lvl="1" indent="-742950">
              <a:buFont typeface="+mj-lt"/>
              <a:buAutoNum type="arabicPeriod"/>
            </a:pPr>
            <a:r>
              <a:rPr lang="en-US" dirty="0" smtClean="0"/>
              <a:t>Indira Vikas </a:t>
            </a:r>
            <a:r>
              <a:rPr lang="en-US" dirty="0" err="1" smtClean="0"/>
              <a:t>patra</a:t>
            </a:r>
            <a:endParaRPr lang="en-US" dirty="0" smtClean="0"/>
          </a:p>
          <a:p>
            <a:pPr marL="742950" indent="-742950">
              <a:buFont typeface="+mj-lt"/>
              <a:buAutoNum type="arabicPeriod"/>
            </a:pPr>
            <a:r>
              <a:rPr lang="en-US" dirty="0" smtClean="0">
                <a:solidFill>
                  <a:schemeClr val="accent4">
                    <a:lumMod val="60000"/>
                    <a:lumOff val="40000"/>
                  </a:schemeClr>
                </a:solidFill>
              </a:rPr>
              <a:t>Social security schemes</a:t>
            </a:r>
          </a:p>
          <a:p>
            <a:pPr marL="1200150" lvl="1" indent="-742950">
              <a:buFont typeface="+mj-lt"/>
              <a:buAutoNum type="arabicPeriod"/>
            </a:pPr>
            <a:r>
              <a:rPr lang="en-US" dirty="0" smtClean="0"/>
              <a:t>PPF (1968)</a:t>
            </a:r>
          </a:p>
          <a:p>
            <a:pPr marL="1200150" lvl="1" indent="-742950">
              <a:buFont typeface="+mj-lt"/>
              <a:buAutoNum type="arabicPeriod"/>
            </a:pPr>
            <a:r>
              <a:rPr lang="en-US" dirty="0" smtClean="0"/>
              <a:t>Senior citizen savings scheme</a:t>
            </a:r>
            <a:endParaRPr lang="en-US" dirty="0"/>
          </a:p>
        </p:txBody>
      </p:sp>
      <p:sp>
        <p:nvSpPr>
          <p:cNvPr id="3" name="Title 2"/>
          <p:cNvSpPr>
            <a:spLocks noGrp="1"/>
          </p:cNvSpPr>
          <p:nvPr>
            <p:ph type="title"/>
          </p:nvPr>
        </p:nvSpPr>
        <p:spPr/>
        <p:txBody>
          <a:bodyPr>
            <a:normAutofit fontScale="90000"/>
          </a:bodyPr>
          <a:lstStyle/>
          <a:p>
            <a:r>
              <a:rPr lang="en-US" dirty="0" smtClean="0"/>
              <a:t>Small savings and KVP</a:t>
            </a:r>
            <a:endParaRPr lang="en-US" dirty="0"/>
          </a:p>
        </p:txBody>
      </p:sp>
    </p:spTree>
    <p:extLst>
      <p:ext uri="{BB962C8B-B14F-4D97-AF65-F5344CB8AC3E}">
        <p14:creationId xmlns:p14="http://schemas.microsoft.com/office/powerpoint/2010/main" val="206124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fontAlgn="ctr"/>
            <a:r>
              <a:rPr lang="en-US" dirty="0"/>
              <a:t>Directorate Small </a:t>
            </a:r>
            <a:r>
              <a:rPr lang="en-US" dirty="0" smtClean="0"/>
              <a:t>savings, via post office</a:t>
            </a:r>
          </a:p>
          <a:p>
            <a:pPr fontAlgn="ctr"/>
            <a:r>
              <a:rPr lang="en-US" dirty="0" smtClean="0"/>
              <a:t>Money in farmer welfare schemes</a:t>
            </a:r>
          </a:p>
          <a:p>
            <a:pPr fontAlgn="ctr"/>
            <a:r>
              <a:rPr lang="en-US" dirty="0" smtClean="0"/>
              <a:t>Doubles money in ~8 years</a:t>
            </a:r>
          </a:p>
          <a:p>
            <a:pPr fontAlgn="ctr"/>
            <a:r>
              <a:rPr lang="en-US" dirty="0" smtClean="0"/>
              <a:t>2011: </a:t>
            </a:r>
            <a:r>
              <a:rPr lang="en-US" dirty="0" err="1" smtClean="0"/>
              <a:t>Shaymla</a:t>
            </a:r>
            <a:r>
              <a:rPr lang="en-US" dirty="0" smtClean="0"/>
              <a:t> </a:t>
            </a:r>
            <a:r>
              <a:rPr lang="en-US" dirty="0" err="1" smtClean="0"/>
              <a:t>Gopinath</a:t>
            </a:r>
            <a:r>
              <a:rPr lang="en-US" dirty="0" smtClean="0"/>
              <a:t> Committee</a:t>
            </a:r>
          </a:p>
          <a:p>
            <a:pPr fontAlgn="ctr"/>
            <a:r>
              <a:rPr lang="en-US" dirty="0" smtClean="0"/>
              <a:t>KVP used for money laundering</a:t>
            </a:r>
          </a:p>
          <a:p>
            <a:pPr fontAlgn="ctr"/>
            <a:r>
              <a:rPr lang="en-US" dirty="0" smtClean="0"/>
              <a:t>Banned</a:t>
            </a:r>
          </a:p>
          <a:p>
            <a:pPr fontAlgn="ctr"/>
            <a:r>
              <a:rPr lang="en-US" dirty="0" smtClean="0"/>
              <a:t>Budget-2014: announced</a:t>
            </a:r>
          </a:p>
          <a:p>
            <a:pPr fontAlgn="ctr"/>
            <a:r>
              <a:rPr lang="en-US" dirty="0" smtClean="0"/>
              <a:t>Nov. 2014: re-introduce</a:t>
            </a:r>
          </a:p>
          <a:p>
            <a:pPr fontAlgn="ctr"/>
            <a:endParaRPr lang="en-US" dirty="0" smtClean="0"/>
          </a:p>
          <a:p>
            <a:pPr fontAlgn="ctr"/>
            <a:endParaRPr lang="en-US" dirty="0"/>
          </a:p>
        </p:txBody>
      </p:sp>
      <p:sp>
        <p:nvSpPr>
          <p:cNvPr id="3" name="Title 2"/>
          <p:cNvSpPr>
            <a:spLocks noGrp="1"/>
          </p:cNvSpPr>
          <p:nvPr>
            <p:ph type="title"/>
          </p:nvPr>
        </p:nvSpPr>
        <p:spPr/>
        <p:txBody>
          <a:bodyPr>
            <a:normAutofit fontScale="90000"/>
          </a:bodyPr>
          <a:lstStyle/>
          <a:p>
            <a:pPr fontAlgn="ctr"/>
            <a:r>
              <a:rPr lang="en-US" dirty="0" smtClean="0"/>
              <a:t>Kisan </a:t>
            </a:r>
            <a:r>
              <a:rPr lang="en-US" dirty="0"/>
              <a:t>Vikas Patra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1526" y="3657323"/>
            <a:ext cx="2240474" cy="3200677"/>
          </a:xfrm>
          <a:prstGeom prst="rect">
            <a:avLst/>
          </a:prstGeom>
        </p:spPr>
      </p:pic>
    </p:spTree>
    <p:extLst>
      <p:ext uri="{BB962C8B-B14F-4D97-AF65-F5344CB8AC3E}">
        <p14:creationId xmlns:p14="http://schemas.microsoft.com/office/powerpoint/2010/main" val="345396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lstStyle/>
          <a:p>
            <a:r>
              <a:rPr lang="en-US" dirty="0" smtClean="0"/>
              <a:t>1k to 50k denomination</a:t>
            </a:r>
          </a:p>
          <a:p>
            <a:r>
              <a:rPr lang="en-US" dirty="0" smtClean="0"/>
              <a:t>Double @100 months (8 years and 4 months)</a:t>
            </a:r>
          </a:p>
          <a:p>
            <a:r>
              <a:rPr lang="en-US" dirty="0" smtClean="0"/>
              <a:t>id-address proof needed</a:t>
            </a:r>
          </a:p>
          <a:p>
            <a:pPr lvl="1"/>
            <a:r>
              <a:rPr lang="en-US" dirty="0" smtClean="0"/>
              <a:t>To purchase</a:t>
            </a:r>
          </a:p>
          <a:p>
            <a:pPr lvl="1"/>
            <a:r>
              <a:rPr lang="en-US" dirty="0" smtClean="0"/>
              <a:t>To transfer</a:t>
            </a:r>
          </a:p>
          <a:p>
            <a:pPr lvl="1"/>
            <a:r>
              <a:rPr lang="en-US" dirty="0" smtClean="0"/>
              <a:t>PAN card if 50k ore more</a:t>
            </a:r>
          </a:p>
          <a:p>
            <a:pPr lvl="1"/>
            <a:r>
              <a:rPr lang="en-US" dirty="0" smtClean="0"/>
              <a:t>Source of income if 10L or more</a:t>
            </a:r>
            <a:endParaRPr lang="en-US" dirty="0"/>
          </a:p>
        </p:txBody>
      </p:sp>
      <p:sp>
        <p:nvSpPr>
          <p:cNvPr id="12" name="Title 11"/>
          <p:cNvSpPr>
            <a:spLocks noGrp="1"/>
          </p:cNvSpPr>
          <p:nvPr>
            <p:ph type="title"/>
          </p:nvPr>
        </p:nvSpPr>
        <p:spPr/>
        <p:txBody>
          <a:bodyPr/>
          <a:lstStyle/>
          <a:p>
            <a:r>
              <a:rPr lang="en-US" dirty="0" smtClean="0"/>
              <a:t>Salient features</a:t>
            </a:r>
            <a:endParaRPr lang="en-US" dirty="0"/>
          </a:p>
        </p:txBody>
      </p:sp>
      <p:sp>
        <p:nvSpPr>
          <p:cNvPr id="14" name="Text Placeholder 13"/>
          <p:cNvSpPr>
            <a:spLocks noGrp="1"/>
          </p:cNvSpPr>
          <p:nvPr>
            <p:ph type="body" sz="quarter" idx="13"/>
          </p:nvPr>
        </p:nvSpPr>
        <p:spPr/>
        <p:txBody>
          <a:bodyPr/>
          <a:lstStyle/>
          <a:p>
            <a:r>
              <a:rPr lang="en-US" dirty="0" smtClean="0"/>
              <a:t>KVP</a:t>
            </a:r>
            <a:endParaRPr lang="en-US" dirty="0"/>
          </a:p>
        </p:txBody>
      </p:sp>
      <p:pic>
        <p:nvPicPr>
          <p:cNvPr id="18" name="Content Placeholder 1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802732"/>
            <a:ext cx="3054350" cy="2290762"/>
          </a:xfrm>
        </p:spPr>
      </p:pic>
    </p:spTree>
    <p:extLst>
      <p:ext uri="{BB962C8B-B14F-4D97-AF65-F5344CB8AC3E}">
        <p14:creationId xmlns:p14="http://schemas.microsoft.com/office/powerpoint/2010/main" val="12991440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hlinkClick r:id="rId2"/>
              </a:rPr>
              <a:t>http://</a:t>
            </a:r>
            <a:r>
              <a:rPr lang="en-US" dirty="0" smtClean="0">
                <a:hlinkClick r:id="rId2"/>
              </a:rPr>
              <a:t>mrunal.org/2014/12/kisan-vikas-patra-kvp-features-money-laundering-black-money-tax-benefit.html</a:t>
            </a:r>
            <a:endParaRPr lang="en-US" dirty="0" smtClean="0"/>
          </a:p>
          <a:p>
            <a:r>
              <a:rPr lang="en-US" dirty="0" smtClean="0"/>
              <a:t>Memorize Salient features and Solve MCQs @bottom of that article.</a:t>
            </a:r>
            <a:endParaRPr lang="en-US" dirty="0"/>
          </a:p>
        </p:txBody>
      </p:sp>
      <p:sp>
        <p:nvSpPr>
          <p:cNvPr id="4" name="Title 3"/>
          <p:cNvSpPr>
            <a:spLocks noGrp="1"/>
          </p:cNvSpPr>
          <p:nvPr>
            <p:ph type="title"/>
          </p:nvPr>
        </p:nvSpPr>
        <p:spPr/>
        <p:txBody>
          <a:bodyPr>
            <a:normAutofit/>
          </a:bodyPr>
          <a:lstStyle/>
          <a:p>
            <a:r>
              <a:rPr lang="en-US" sz="8000" dirty="0" smtClean="0"/>
              <a:t>K</a:t>
            </a:r>
            <a:r>
              <a:rPr lang="en-US" sz="8000" dirty="0" smtClean="0">
                <a:solidFill>
                  <a:srgbClr val="FFFF00"/>
                </a:solidFill>
              </a:rPr>
              <a:t>V</a:t>
            </a:r>
            <a:r>
              <a:rPr lang="en-US" sz="8000" dirty="0" smtClean="0"/>
              <a:t>P</a:t>
            </a:r>
            <a:endParaRPr lang="en-US" sz="8000" dirty="0"/>
          </a:p>
        </p:txBody>
      </p:sp>
    </p:spTree>
    <p:extLst>
      <p:ext uri="{BB962C8B-B14F-4D97-AF65-F5344CB8AC3E}">
        <p14:creationId xmlns:p14="http://schemas.microsoft.com/office/powerpoint/2010/main" val="2701109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Karnataka</a:t>
            </a:r>
            <a:br>
              <a:rPr lang="en-US" dirty="0" smtClean="0"/>
            </a:br>
            <a:r>
              <a:rPr lang="en-US" dirty="0" err="1" smtClean="0"/>
              <a:t>Manglore</a:t>
            </a:r>
            <a:endParaRPr lang="en-US" dirty="0"/>
          </a:p>
        </p:txBody>
      </p:sp>
      <p:sp>
        <p:nvSpPr>
          <p:cNvPr id="8" name="Text Placeholder 7"/>
          <p:cNvSpPr>
            <a:spLocks noGrp="1"/>
          </p:cNvSpPr>
          <p:nvPr>
            <p:ph type="body" sz="quarter" idx="13"/>
          </p:nvPr>
        </p:nvSpPr>
        <p:spPr/>
        <p:txBody>
          <a:bodyPr/>
          <a:lstStyle/>
          <a:p>
            <a:r>
              <a:rPr lang="en-US" dirty="0" err="1" smtClean="0"/>
              <a:t>Desi</a:t>
            </a:r>
            <a:r>
              <a:rPr lang="en-US" dirty="0" smtClean="0"/>
              <a:t> Banks</a:t>
            </a:r>
            <a:endParaRPr lang="en-US" dirty="0"/>
          </a:p>
        </p:txBody>
      </p:sp>
      <p:pic>
        <p:nvPicPr>
          <p:cNvPr id="10" name="Picture 9"/>
          <p:cNvPicPr>
            <a:picLocks noChangeAspect="1"/>
          </p:cNvPicPr>
          <p:nvPr/>
        </p:nvPicPr>
        <p:blipFill>
          <a:blip r:embed="rId2"/>
          <a:stretch>
            <a:fillRect/>
          </a:stretch>
        </p:blipFill>
        <p:spPr>
          <a:xfrm>
            <a:off x="635129" y="66957"/>
            <a:ext cx="6030400" cy="6607220"/>
          </a:xfrm>
          <a:prstGeom prst="rect">
            <a:avLst/>
          </a:prstGeom>
        </p:spPr>
      </p:pic>
      <p:sp>
        <p:nvSpPr>
          <p:cNvPr id="11" name="Title 1"/>
          <p:cNvSpPr txBox="1">
            <a:spLocks/>
          </p:cNvSpPr>
          <p:nvPr/>
        </p:nvSpPr>
        <p:spPr>
          <a:xfrm>
            <a:off x="2358350" y="4073349"/>
            <a:ext cx="5060546" cy="2186049"/>
          </a:xfrm>
          <a:prstGeom prst="leftArrowCallout">
            <a:avLst>
              <a:gd name="adj1" fmla="val 25000"/>
              <a:gd name="adj2" fmla="val 25000"/>
              <a:gd name="adj3" fmla="val 25000"/>
              <a:gd name="adj4" fmla="val 90209"/>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a:pPr>
            <a:r>
              <a:rPr lang="en-US" sz="3600" dirty="0">
                <a:solidFill>
                  <a:schemeClr val="bg1"/>
                </a:solidFill>
                <a:latin typeface="Franklin Gothic Medium Cond" panose="020B0606030402020204" pitchFamily="34" charset="0"/>
              </a:rPr>
              <a:t>Corporation (06)</a:t>
            </a:r>
          </a:p>
          <a:p>
            <a:pPr marL="742950" indent="-742950">
              <a:buFont typeface="+mj-lt"/>
              <a:buAutoNum type="arabicPeriod"/>
            </a:pPr>
            <a:r>
              <a:rPr lang="en-US" sz="3600" dirty="0" err="1">
                <a:solidFill>
                  <a:schemeClr val="bg1"/>
                </a:solidFill>
                <a:latin typeface="Franklin Gothic Medium Cond" panose="020B0606030402020204" pitchFamily="34" charset="0"/>
              </a:rPr>
              <a:t>Canara</a:t>
            </a:r>
            <a:r>
              <a:rPr lang="en-US" sz="3600" dirty="0">
                <a:solidFill>
                  <a:schemeClr val="bg1"/>
                </a:solidFill>
                <a:latin typeface="Franklin Gothic Medium Cond" panose="020B0606030402020204" pitchFamily="34" charset="0"/>
              </a:rPr>
              <a:t> Bank (’10)</a:t>
            </a:r>
          </a:p>
          <a:p>
            <a:pPr marL="742950" indent="-742950">
              <a:buFont typeface="+mj-lt"/>
              <a:buAutoNum type="arabicPeriod"/>
            </a:pPr>
            <a:r>
              <a:rPr lang="en-US" sz="3600" dirty="0">
                <a:solidFill>
                  <a:schemeClr val="bg1"/>
                </a:solidFill>
                <a:latin typeface="Franklin Gothic Medium Cond" panose="020B0606030402020204" pitchFamily="34" charset="0"/>
              </a:rPr>
              <a:t>Syndicate bank (‘28)</a:t>
            </a:r>
          </a:p>
          <a:p>
            <a:pPr marL="742950" indent="-742950">
              <a:buFont typeface="+mj-lt"/>
              <a:buAutoNum type="arabicPeriod"/>
            </a:pPr>
            <a:r>
              <a:rPr lang="en-US" sz="3600" dirty="0" err="1">
                <a:solidFill>
                  <a:schemeClr val="bg1"/>
                </a:solidFill>
                <a:latin typeface="Franklin Gothic Medium Cond" panose="020B0606030402020204" pitchFamily="34" charset="0"/>
              </a:rPr>
              <a:t>Vijaya</a:t>
            </a:r>
            <a:r>
              <a:rPr lang="en-US" sz="3600" dirty="0">
                <a:solidFill>
                  <a:schemeClr val="bg1"/>
                </a:solidFill>
                <a:latin typeface="Franklin Gothic Medium Cond" panose="020B0606030402020204" pitchFamily="34" charset="0"/>
              </a:rPr>
              <a:t> (‘31</a:t>
            </a:r>
            <a:r>
              <a:rPr lang="en-US" sz="3600" dirty="0" smtClean="0">
                <a:solidFill>
                  <a:schemeClr val="bg1"/>
                </a:solidFill>
                <a:latin typeface="Franklin Gothic Medium Cond" panose="020B0606030402020204" pitchFamily="34" charset="0"/>
              </a:rPr>
              <a:t>)</a:t>
            </a:r>
            <a:endParaRPr lang="en-US" sz="3600" dirty="0">
              <a:solidFill>
                <a:schemeClr val="bg1"/>
              </a:solidFill>
              <a:latin typeface="Franklin Gothic Medium Cond" panose="020B0606030402020204" pitchFamily="34" charset="0"/>
            </a:endParaRPr>
          </a:p>
        </p:txBody>
      </p:sp>
      <p:pic>
        <p:nvPicPr>
          <p:cNvPr id="3" name="Content Placeholder 2"/>
          <p:cNvPicPr>
            <a:picLocks noGrp="1" noChangeAspect="1"/>
          </p:cNvPicPr>
          <p:nvPr>
            <p:ph sz="quarter" idx="14"/>
          </p:nvPr>
        </p:nvPicPr>
        <p:blipFill>
          <a:blip r:embed="rId3"/>
          <a:stretch>
            <a:fillRect/>
          </a:stretch>
        </p:blipFill>
        <p:spPr>
          <a:xfrm>
            <a:off x="9027509" y="2216477"/>
            <a:ext cx="2797851" cy="4457700"/>
          </a:xfrm>
          <a:prstGeom prst="rect">
            <a:avLst/>
          </a:prstGeom>
        </p:spPr>
      </p:pic>
    </p:spTree>
    <p:extLst>
      <p:ext uri="{BB962C8B-B14F-4D97-AF65-F5344CB8AC3E}">
        <p14:creationId xmlns:p14="http://schemas.microsoft.com/office/powerpoint/2010/main" val="11413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742950" indent="-742950">
              <a:buFont typeface="+mj-lt"/>
              <a:buAutoNum type="arabicPeriod"/>
            </a:pPr>
            <a:r>
              <a:rPr lang="en-US" dirty="0" smtClean="0">
                <a:solidFill>
                  <a:schemeClr val="accent6">
                    <a:lumMod val="20000"/>
                    <a:lumOff val="80000"/>
                  </a:schemeClr>
                </a:solidFill>
              </a:rPr>
              <a:t>Banking sector evolution, Bank licenses</a:t>
            </a:r>
          </a:p>
          <a:p>
            <a:pPr marL="742950" indent="-742950">
              <a:buFont typeface="+mj-lt"/>
              <a:buAutoNum type="arabicPeriod"/>
            </a:pPr>
            <a:r>
              <a:rPr lang="en-US" dirty="0" smtClean="0">
                <a:solidFill>
                  <a:schemeClr val="accent6">
                    <a:lumMod val="20000"/>
                    <a:lumOff val="80000"/>
                  </a:schemeClr>
                </a:solidFill>
              </a:rPr>
              <a:t>Financial inclusion: meaning and importance</a:t>
            </a:r>
          </a:p>
          <a:p>
            <a:pPr marL="742950" indent="-742950">
              <a:buFont typeface="+mj-lt"/>
              <a:buAutoNum type="arabicPeriod"/>
            </a:pPr>
            <a:r>
              <a:rPr lang="en-US" dirty="0" smtClean="0">
                <a:solidFill>
                  <a:schemeClr val="accent6">
                    <a:lumMod val="20000"/>
                    <a:lumOff val="80000"/>
                  </a:schemeClr>
                </a:solidFill>
              </a:rPr>
              <a:t>Jan </a:t>
            </a:r>
            <a:r>
              <a:rPr lang="en-US" dirty="0" err="1" smtClean="0">
                <a:solidFill>
                  <a:schemeClr val="accent6">
                    <a:lumMod val="20000"/>
                    <a:lumOff val="80000"/>
                  </a:schemeClr>
                </a:solidFill>
              </a:rPr>
              <a:t>Dhan</a:t>
            </a:r>
            <a:r>
              <a:rPr lang="en-US" dirty="0" smtClean="0">
                <a:solidFill>
                  <a:schemeClr val="accent6">
                    <a:lumMod val="20000"/>
                    <a:lumOff val="80000"/>
                  </a:schemeClr>
                </a:solidFill>
              </a:rPr>
              <a:t> Yojana</a:t>
            </a:r>
          </a:p>
          <a:p>
            <a:pPr marL="742950" indent="-742950">
              <a:buFont typeface="+mj-lt"/>
              <a:buAutoNum type="arabicPeriod"/>
            </a:pPr>
            <a:r>
              <a:rPr lang="en-US" dirty="0" smtClean="0">
                <a:solidFill>
                  <a:schemeClr val="accent6">
                    <a:lumMod val="20000"/>
                    <a:lumOff val="80000"/>
                  </a:schemeClr>
                </a:solidFill>
              </a:rPr>
              <a:t>Rupay card</a:t>
            </a:r>
          </a:p>
          <a:p>
            <a:pPr marL="742950" indent="-742950">
              <a:buFont typeface="+mj-lt"/>
              <a:buAutoNum type="arabicPeriod"/>
            </a:pPr>
            <a:r>
              <a:rPr lang="en-US" dirty="0" smtClean="0">
                <a:solidFill>
                  <a:schemeClr val="accent6">
                    <a:lumMod val="20000"/>
                    <a:lumOff val="80000"/>
                  </a:schemeClr>
                </a:solidFill>
              </a:rPr>
              <a:t>Small banks, Payment banks</a:t>
            </a:r>
          </a:p>
          <a:p>
            <a:pPr marL="742950" indent="-742950">
              <a:buFont typeface="+mj-lt"/>
              <a:buAutoNum type="arabicPeriod"/>
            </a:pPr>
            <a:r>
              <a:rPr lang="en-US" dirty="0" smtClean="0">
                <a:solidFill>
                  <a:schemeClr val="accent6">
                    <a:lumMod val="20000"/>
                    <a:lumOff val="80000"/>
                  </a:schemeClr>
                </a:solidFill>
              </a:rPr>
              <a:t>Kisan Vikas Patra</a:t>
            </a:r>
            <a:endParaRPr lang="en-US" dirty="0" smtClean="0"/>
          </a:p>
          <a:p>
            <a:endParaRPr lang="en-US" dirty="0"/>
          </a:p>
        </p:txBody>
      </p:sp>
    </p:spTree>
    <p:extLst>
      <p:ext uri="{BB962C8B-B14F-4D97-AF65-F5344CB8AC3E}">
        <p14:creationId xmlns:p14="http://schemas.microsoft.com/office/powerpoint/2010/main" val="1901641448"/>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Nov_201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Nov_2014" id="{7BE9D934-96B2-414E-A5C3-B8E2F265E583}" vid="{20B0C109-B430-465F-B4CB-A3686962A6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PPT_DARK_Nov_2014</Template>
  <TotalTime>3501</TotalTime>
  <Words>2833</Words>
  <Application>Microsoft Office PowerPoint</Application>
  <PresentationFormat>Widescreen</PresentationFormat>
  <Paragraphs>610</Paragraphs>
  <Slides>90</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90</vt:i4>
      </vt:variant>
    </vt:vector>
  </HeadingPairs>
  <TitlesOfParts>
    <vt:vector size="103" baseType="lpstr">
      <vt:lpstr>Arial</vt:lpstr>
      <vt:lpstr>Arial Black</vt:lpstr>
      <vt:lpstr>Calibri</vt:lpstr>
      <vt:lpstr>Calibri Light</vt:lpstr>
      <vt:lpstr>Franklin Gothic Book</vt:lpstr>
      <vt:lpstr>Franklin Gothic Demi</vt:lpstr>
      <vt:lpstr>Franklin Gothic Demi Cond</vt:lpstr>
      <vt:lpstr>Franklin Gothic Heavy</vt:lpstr>
      <vt:lpstr>Franklin Gothic Medium Cond</vt:lpstr>
      <vt:lpstr>Segoe UI Black</vt:lpstr>
      <vt:lpstr>Segoe UI Semibold</vt:lpstr>
      <vt:lpstr>Wingdings</vt:lpstr>
      <vt:lpstr>PPT_DARK_Nov_2014</vt:lpstr>
      <vt:lpstr>Banking sector</vt:lpstr>
      <vt:lpstr>PowerPoint Presentation</vt:lpstr>
      <vt:lpstr>Presidency  Banks</vt:lpstr>
      <vt:lpstr>Firangi Banks</vt:lpstr>
      <vt:lpstr>Indian Banks</vt:lpstr>
      <vt:lpstr>Bengal region</vt:lpstr>
      <vt:lpstr>Punjab</vt:lpstr>
      <vt:lpstr>Mumbai</vt:lpstr>
      <vt:lpstr>Karnataka Manglore</vt:lpstr>
      <vt:lpstr>Andhra Tamilnadu</vt:lpstr>
      <vt:lpstr>PowerPoint Presentation</vt:lpstr>
      <vt:lpstr>Birth of RBI</vt:lpstr>
      <vt:lpstr>Post-independence</vt:lpstr>
      <vt:lpstr>PowerPoint Presentation</vt:lpstr>
      <vt:lpstr>SBI</vt:lpstr>
      <vt:lpstr>Nationalization of Banks</vt:lpstr>
      <vt:lpstr>PowerPoint Presentation</vt:lpstr>
      <vt:lpstr>Prelim 2009</vt:lpstr>
      <vt:lpstr>Mock Question (2009)</vt:lpstr>
      <vt:lpstr>Public Sector Banks today</vt:lpstr>
      <vt:lpstr>Logo and motto</vt:lpstr>
      <vt:lpstr>PowerPoint Presentation</vt:lpstr>
      <vt:lpstr>problems</vt:lpstr>
      <vt:lpstr>Reserve Ratios</vt:lpstr>
      <vt:lpstr>High reserve ratios</vt:lpstr>
      <vt:lpstr>Narsimhan Committee I (GoI)</vt:lpstr>
      <vt:lpstr>Base rate system: SBI 10%</vt:lpstr>
      <vt:lpstr>Narsimhan Committee I (GoI)</vt:lpstr>
      <vt:lpstr>Narsimhan Committee I (GoI)</vt:lpstr>
      <vt:lpstr>Bank license 1st Round (10 licenses)</vt:lpstr>
      <vt:lpstr>PowerPoint Presentation</vt:lpstr>
      <vt:lpstr>Narsimhan Committee II</vt:lpstr>
      <vt:lpstr>Bank Licenses 2nd Round</vt:lpstr>
      <vt:lpstr>1998: Narsimhan Committee II (GoI)</vt:lpstr>
      <vt:lpstr>New Bank Licenses</vt:lpstr>
      <vt:lpstr>New banks 90s-2001</vt:lpstr>
      <vt:lpstr>New Bank Licenses</vt:lpstr>
      <vt:lpstr>PowerPoint Presentation</vt:lpstr>
      <vt:lpstr>New Bank Licenses</vt:lpstr>
      <vt:lpstr>New Bank Licenses</vt:lpstr>
      <vt:lpstr>Chandra Shekhar Ghosh</vt:lpstr>
      <vt:lpstr>Rajiv Lall</vt:lpstr>
      <vt:lpstr>Who did not get license?</vt:lpstr>
      <vt:lpstr>India Post TSR Subramanian</vt:lpstr>
      <vt:lpstr>PowerPoint Presentation</vt:lpstr>
      <vt:lpstr>Mahila Bank (2013-14)</vt:lpstr>
      <vt:lpstr>Mahila Bank (2013-14)</vt:lpstr>
      <vt:lpstr>Mahila Bank (2013-14)</vt:lpstr>
      <vt:lpstr>Mahila Bank (2013-14)</vt:lpstr>
      <vt:lpstr>Mahila Bank (2013-14)</vt:lpstr>
      <vt:lpstr>Interest Rates</vt:lpstr>
      <vt:lpstr>Mahila Bank TARGET</vt:lpstr>
      <vt:lpstr>Mock Question</vt:lpstr>
      <vt:lpstr>2TF: find correct?</vt:lpstr>
      <vt:lpstr>Assertion reasoning</vt:lpstr>
      <vt:lpstr>3TF</vt:lpstr>
      <vt:lpstr>Interview</vt:lpstr>
      <vt:lpstr>Bharatiya Mahila Bank (2013)-Anti points</vt:lpstr>
      <vt:lpstr>PowerPoint Presentation</vt:lpstr>
      <vt:lpstr>What is financial inclusion?</vt:lpstr>
      <vt:lpstr>If absent</vt:lpstr>
      <vt:lpstr>If present</vt:lpstr>
      <vt:lpstr>WHY?</vt:lpstr>
      <vt:lpstr>Present  scenario</vt:lpstr>
      <vt:lpstr>WHY?</vt:lpstr>
      <vt:lpstr>SIX PILLARS PHASE-1 2014-15</vt:lpstr>
      <vt:lpstr>SIX PILLARS PHASE-2 2015-18</vt:lpstr>
      <vt:lpstr>PowerPoint Presentation</vt:lpstr>
      <vt:lpstr>CRITICM</vt:lpstr>
      <vt:lpstr>PowerPoint Presentation</vt:lpstr>
      <vt:lpstr>PowerPoint Presentation</vt:lpstr>
      <vt:lpstr>Jan Dhan</vt:lpstr>
      <vt:lpstr>Rupay card</vt:lpstr>
      <vt:lpstr>PowerPoint Presentation</vt:lpstr>
      <vt:lpstr>PowerPoint Presentation</vt:lpstr>
      <vt:lpstr>PowerPoint Presentation</vt:lpstr>
      <vt:lpstr>PowerPoint Presentation</vt:lpstr>
      <vt:lpstr>RuPay Card</vt:lpstr>
      <vt:lpstr>PowerPoint Presentation</vt:lpstr>
      <vt:lpstr>PowerPoint Presentation</vt:lpstr>
      <vt:lpstr>PowerPoint Presentation</vt:lpstr>
      <vt:lpstr>Small banks and Payment banks</vt:lpstr>
      <vt:lpstr>Small banks</vt:lpstr>
      <vt:lpstr>Clarification</vt:lpstr>
      <vt:lpstr>Payment Banks</vt:lpstr>
      <vt:lpstr>Small savings and KVP</vt:lpstr>
      <vt:lpstr>Kisan Vikas Patra</vt:lpstr>
      <vt:lpstr>Salient features</vt:lpstr>
      <vt:lpstr>KVP</vt:lpstr>
      <vt:lpstr>PowerPoint Presentation</vt:lpstr>
    </vt:vector>
  </TitlesOfParts>
  <Company>Rockstar Games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Sector Jan-24-2014</dc:title>
  <dc:creator>Mrunal Patel</dc:creator>
  <cp:lastModifiedBy>Mrunal Patel</cp:lastModifiedBy>
  <cp:revision>2070</cp:revision>
  <dcterms:created xsi:type="dcterms:W3CDTF">2014-01-23T12:48:15Z</dcterms:created>
  <dcterms:modified xsi:type="dcterms:W3CDTF">2015-01-31T18:27:30Z</dcterms:modified>
</cp:coreProperties>
</file>